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3" r:id="rId5"/>
    <p:sldId id="260" r:id="rId6"/>
    <p:sldId id="261" r:id="rId7"/>
    <p:sldId id="264" r:id="rId8"/>
    <p:sldId id="259" r:id="rId9"/>
    <p:sldId id="262" r:id="rId10"/>
  </p:sldIdLst>
  <p:sldSz cx="12192000" cy="6858000"/>
  <p:notesSz cx="6858000" cy="9144000"/>
  <p:embeddedFontLst>
    <p:embeddedFont>
      <p:font typeface="Play" panose="020B0604020202020204" charset="0"/>
      <p:regular r:id="rId12"/>
      <p:bold r:id="rId13"/>
    </p:embeddedFont>
    <p:embeddedFont>
      <p:font typeface="Poppins" panose="00000500000000000000" pitchFamily="2" charset="0"/>
      <p:regular r:id="rId14"/>
      <p:bold r:id="rId15"/>
      <p:italic r:id="rId16"/>
      <p:boldItalic r:id="rId17"/>
    </p:embeddedFont>
    <p:embeddedFont>
      <p:font typeface="Poppins Light" panose="00000400000000000000"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usCFx/yJv5G2/rj/UZX8UNJ+x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7BEA5-8893-B270-E265-5C0CB03D5888}" name="Anna Murru" initials="AM" userId="FX0FF5TLLdKnolNRr4qTZt0PJ78La5UzrnBEaK1cSK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anca Bohmer" initials="BB" lastIdx="11" clrIdx="0">
    <p:extLst>
      <p:ext uri="{19B8F6BF-5375-455C-9EA6-DF929625EA0E}">
        <p15:presenceInfo xmlns:p15="http://schemas.microsoft.com/office/powerpoint/2012/main" userId="6a09901f5d5f8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7E6B"/>
    <a:srgbClr val="724628"/>
    <a:srgbClr val="6D9EEB"/>
    <a:srgbClr val="523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EC8ED-9247-485E-8072-551F16564001}" v="593" dt="2025-07-02T11:48:20.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40" autoAdjust="0"/>
  </p:normalViewPr>
  <p:slideViewPr>
    <p:cSldViewPr snapToGrid="0">
      <p:cViewPr varScale="1">
        <p:scale>
          <a:sx n="54" d="100"/>
          <a:sy n="54" d="100"/>
        </p:scale>
        <p:origin x="11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Nangamso: </a:t>
            </a:r>
            <a:endParaRPr/>
          </a:p>
          <a:p>
            <a:pPr marL="0" lvl="0" indent="0" algn="l" rtl="0">
              <a:lnSpc>
                <a:spcPct val="100000"/>
              </a:lnSpc>
              <a:spcBef>
                <a:spcPts val="0"/>
              </a:spcBef>
              <a:spcAft>
                <a:spcPts val="0"/>
              </a:spcAft>
              <a:buSzPts val="1400"/>
              <a:buNone/>
            </a:pPr>
            <a:r>
              <a:rPr lang="en-US"/>
              <a:t>Our approach to identifying which reading skills to benchmark and at what level to set the benchmark is determined by data. We are not going to make any assumptions about the relationship between accuracy and speed or fluency and comprehension in these Nguni languages. Rather we conduct an exploratory analysis of the largest existing dataset of early grade assessment data for three of the Nguni languages, namely siSwati, isiXhosa and isiZulu.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benchmarks are based on this empirical analysis but also i) sensitive to the current realities of learning in South African classrooms, ii) cognisant of the curriculum requirements and iii) grounded in a theoretical understanding of reading development.</a:t>
            </a:r>
            <a:endParaRPr/>
          </a:p>
          <a:p>
            <a:pPr marL="0" lvl="0" indent="0" algn="l" rtl="0">
              <a:lnSpc>
                <a:spcPct val="100000"/>
              </a:lnSpc>
              <a:spcBef>
                <a:spcPts val="0"/>
              </a:spcBef>
              <a:spcAft>
                <a:spcPts val="0"/>
              </a:spcAft>
              <a:buSzPts val="1400"/>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c2f88e17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6c2f88e17f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6c2f88e17f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F3440B88-1AC7-9EA2-9B4A-D7A93534F400}"/>
            </a:ext>
          </a:extLst>
        </p:cNvPr>
        <p:cNvGrpSpPr/>
        <p:nvPr/>
      </p:nvGrpSpPr>
      <p:grpSpPr>
        <a:xfrm>
          <a:off x="0" y="0"/>
          <a:ext cx="0" cy="0"/>
          <a:chOff x="0" y="0"/>
          <a:chExt cx="0" cy="0"/>
        </a:xfrm>
      </p:grpSpPr>
      <p:sp>
        <p:nvSpPr>
          <p:cNvPr id="179" name="Google Shape;179;p11:notes">
            <a:extLst>
              <a:ext uri="{FF2B5EF4-FFF2-40B4-BE49-F238E27FC236}">
                <a16:creationId xmlns:a16="http://schemas.microsoft.com/office/drawing/2014/main" id="{76AE2CD2-478A-43F9-C752-103B0AA283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a:extLst>
              <a:ext uri="{FF2B5EF4-FFF2-40B4-BE49-F238E27FC236}">
                <a16:creationId xmlns:a16="http://schemas.microsoft.com/office/drawing/2014/main" id="{611CA7AA-9F7E-EE89-547B-4877366FF1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a:extLst>
              <a:ext uri="{FF2B5EF4-FFF2-40B4-BE49-F238E27FC236}">
                <a16:creationId xmlns:a16="http://schemas.microsoft.com/office/drawing/2014/main" id="{0B271CBA-C89F-5BDA-95AE-88682AB0696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2095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ed/Gray 1 Content">
  <p:cSld name="Red/Gray 1 Content">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914805" y="808325"/>
            <a:ext cx="10363200" cy="705642"/>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rgbClr val="52331D"/>
              </a:buClr>
              <a:buSzPts val="4400"/>
              <a:buFont typeface="Play"/>
              <a:buNone/>
              <a:defRPr>
                <a:solidFill>
                  <a:srgbClr val="52331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914400" y="1715549"/>
            <a:ext cx="10363200" cy="42332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7725937" y="278552"/>
            <a:ext cx="411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a:spLocks noGrp="1"/>
          </p:cNvSpPr>
          <p:nvPr>
            <p:ph type="pic" idx="2"/>
          </p:nvPr>
        </p:nvSpPr>
        <p:spPr>
          <a:xfrm>
            <a:off x="5183188" y="987425"/>
            <a:ext cx="6172200" cy="4873625"/>
          </a:xfrm>
          <a:prstGeom prst="rect">
            <a:avLst/>
          </a:prstGeom>
          <a:noFill/>
          <a:ln>
            <a:noFill/>
          </a:ln>
        </p:spPr>
      </p:sp>
      <p:sp>
        <p:nvSpPr>
          <p:cNvPr id="74" name="Google Shape;7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sp>
        <p:nvSpPr>
          <p:cNvPr id="32" name="Google Shape;3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0" name="Google Shape;4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346176" y="2289325"/>
            <a:ext cx="5698800" cy="11187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366F2B"/>
              </a:buClr>
              <a:buSzPts val="3704"/>
              <a:buFont typeface="Play"/>
              <a:buNone/>
            </a:pPr>
            <a:r>
              <a:rPr lang="en-US" sz="3704" b="1">
                <a:solidFill>
                  <a:srgbClr val="366F2B"/>
                </a:solidFill>
              </a:rPr>
              <a:t>The Role of Stakeholders</a:t>
            </a:r>
            <a:endParaRPr b="1"/>
          </a:p>
        </p:txBody>
      </p:sp>
      <p:sp>
        <p:nvSpPr>
          <p:cNvPr id="95" name="Google Shape;95;p1"/>
          <p:cNvSpPr txBox="1"/>
          <p:nvPr/>
        </p:nvSpPr>
        <p:spPr>
          <a:xfrm>
            <a:off x="546648" y="597429"/>
            <a:ext cx="10280701" cy="325585"/>
          </a:xfrm>
          <a:prstGeom prst="rect">
            <a:avLst/>
          </a:prstGeom>
          <a:noFill/>
          <a:ln>
            <a:noFill/>
          </a:ln>
        </p:spPr>
        <p:txBody>
          <a:bodyPr spcFirstLastPara="1" wrap="square" lIns="120925" tIns="60475" rIns="120925" bIns="60475" anchor="b" anchorCtr="0">
            <a:spAutoFit/>
          </a:bodyPr>
          <a:lstStyle/>
          <a:p>
            <a:pPr marL="0" marR="0" lvl="0" indent="0" algn="l"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720470" y="4487481"/>
            <a:ext cx="10280700" cy="726900"/>
          </a:xfrm>
          <a:prstGeom prst="rect">
            <a:avLst/>
          </a:prstGeom>
          <a:noFill/>
          <a:ln>
            <a:noFill/>
          </a:ln>
        </p:spPr>
        <p:txBody>
          <a:bodyPr spcFirstLastPara="1" wrap="square" lIns="120925" tIns="60475" rIns="120925" bIns="60475" anchor="b" anchorCtr="0">
            <a:spAutoFit/>
          </a:bodyPr>
          <a:lstStyle/>
          <a:p>
            <a:pPr marL="0" marR="0" lvl="0" indent="0" algn="l" rtl="0">
              <a:lnSpc>
                <a:spcPct val="90000"/>
              </a:lnSpc>
              <a:spcBef>
                <a:spcPts val="0"/>
              </a:spcBef>
              <a:spcAft>
                <a:spcPts val="0"/>
              </a:spcAft>
              <a:buClr>
                <a:srgbClr val="366F2B"/>
              </a:buClr>
              <a:buSzPts val="1455"/>
              <a:buFont typeface="Poppins"/>
              <a:buNone/>
            </a:pPr>
            <a:r>
              <a:rPr lang="en-US" sz="1455" b="1" i="1" u="none" strike="noStrike" cap="none">
                <a:solidFill>
                  <a:srgbClr val="366F2B"/>
                </a:solidFill>
                <a:latin typeface="Poppins"/>
                <a:ea typeface="Poppins"/>
                <a:cs typeface="Poppins"/>
                <a:sym typeface="Poppins"/>
              </a:rPr>
              <a:t>Presentation by: Anna Murru</a:t>
            </a:r>
            <a:endParaRPr sz="1455" b="1" i="1" u="none" strike="noStrike" cap="none">
              <a:solidFill>
                <a:srgbClr val="366F2B"/>
              </a:solidFill>
              <a:latin typeface="Poppins"/>
              <a:ea typeface="Poppins"/>
              <a:cs typeface="Poppins"/>
              <a:sym typeface="Poppins"/>
            </a:endParaRPr>
          </a:p>
          <a:p>
            <a:pPr marL="0" marR="0" lvl="0" indent="0" algn="l" rtl="0">
              <a:lnSpc>
                <a:spcPct val="90000"/>
              </a:lnSpc>
              <a:spcBef>
                <a:spcPts val="0"/>
              </a:spcBef>
              <a:spcAft>
                <a:spcPts val="0"/>
              </a:spcAft>
              <a:buClr>
                <a:srgbClr val="366F2B"/>
              </a:buClr>
              <a:buSzPts val="1455"/>
              <a:buFont typeface="Poppins"/>
              <a:buNone/>
            </a:pPr>
            <a:r>
              <a:rPr lang="en-US" sz="1455" b="0" i="1" u="none" strike="noStrike" cap="none">
                <a:solidFill>
                  <a:srgbClr val="366F2B"/>
                </a:solidFill>
                <a:latin typeface="Poppins Light"/>
                <a:ea typeface="Poppins Light"/>
                <a:cs typeface="Poppins Light"/>
                <a:sym typeface="Poppins Light"/>
              </a:rPr>
              <a:t>Organisation: Consultant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66F2B"/>
              </a:buClr>
              <a:buSzPts val="1455"/>
              <a:buFont typeface="Poppins Light"/>
              <a:buNone/>
            </a:pPr>
            <a:r>
              <a:rPr lang="en-US" sz="1455" b="0" i="1" u="none" strike="noStrike" cap="none">
                <a:solidFill>
                  <a:srgbClr val="366F2B"/>
                </a:solidFill>
                <a:latin typeface="Poppins Light"/>
                <a:ea typeface="Poppins Light"/>
                <a:cs typeface="Poppins Light"/>
                <a:sym typeface="Poppins Light"/>
              </a:rPr>
              <a:t>Date: 03 July 2025</a:t>
            </a:r>
            <a:endParaRPr sz="1455" b="0" i="0" u="none" strike="noStrike" cap="none">
              <a:solidFill>
                <a:srgbClr val="366F2B"/>
              </a:solidFill>
              <a:latin typeface="Poppins Light"/>
              <a:ea typeface="Poppins Light"/>
              <a:cs typeface="Poppins Light"/>
              <a:sym typeface="Poppins Light"/>
            </a:endParaRPr>
          </a:p>
        </p:txBody>
      </p:sp>
      <p:pic>
        <p:nvPicPr>
          <p:cNvPr id="97" name="Google Shape;97;p1"/>
          <p:cNvPicPr preferRelativeResize="0"/>
          <p:nvPr/>
        </p:nvPicPr>
        <p:blipFill rotWithShape="1">
          <a:blip r:embed="rId3">
            <a:alphaModFix/>
          </a:blip>
          <a:srcRect/>
          <a:stretch/>
        </p:blipFill>
        <p:spPr>
          <a:xfrm>
            <a:off x="4709875" y="1366275"/>
            <a:ext cx="7591249" cy="3456675"/>
          </a:xfrm>
          <a:prstGeom prst="rect">
            <a:avLst/>
          </a:prstGeom>
          <a:noFill/>
          <a:ln>
            <a:noFill/>
          </a:ln>
        </p:spPr>
      </p:pic>
      <p:pic>
        <p:nvPicPr>
          <p:cNvPr id="98" name="Google Shape;98;p1"/>
          <p:cNvPicPr preferRelativeResize="0"/>
          <p:nvPr/>
        </p:nvPicPr>
        <p:blipFill rotWithShape="1">
          <a:blip r:embed="rId4">
            <a:alphaModFix/>
          </a:blip>
          <a:srcRect/>
          <a:stretch/>
        </p:blipFill>
        <p:spPr>
          <a:xfrm>
            <a:off x="2769079" y="5266218"/>
            <a:ext cx="7591245" cy="9791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4"/>
          <p:cNvSpPr txBox="1">
            <a:spLocks noGrp="1"/>
          </p:cNvSpPr>
          <p:nvPr>
            <p:ph type="dt" idx="10"/>
          </p:nvPr>
        </p:nvSpPr>
        <p:spPr>
          <a:xfrm>
            <a:off x="250113" y="6408098"/>
            <a:ext cx="2822153" cy="2462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6/27/2025</a:t>
            </a:r>
            <a:endParaRPr/>
          </a:p>
        </p:txBody>
      </p:sp>
      <p:sp>
        <p:nvSpPr>
          <p:cNvPr id="104" name="Google Shape;104;p4"/>
          <p:cNvSpPr txBox="1">
            <a:spLocks noGrp="1"/>
          </p:cNvSpPr>
          <p:nvPr>
            <p:ph type="sldNum" idx="12"/>
          </p:nvPr>
        </p:nvSpPr>
        <p:spPr>
          <a:xfrm>
            <a:off x="9119737" y="6408098"/>
            <a:ext cx="2822153" cy="24622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05" name="Google Shape;105;p4"/>
          <p:cNvSpPr txBox="1">
            <a:spLocks noGrp="1"/>
          </p:cNvSpPr>
          <p:nvPr>
            <p:ph type="title"/>
          </p:nvPr>
        </p:nvSpPr>
        <p:spPr>
          <a:xfrm>
            <a:off x="984450" y="678375"/>
            <a:ext cx="2630700" cy="422100"/>
          </a:xfrm>
          <a:prstGeom prst="rect">
            <a:avLst/>
          </a:prstGeom>
          <a:solidFill>
            <a:schemeClr val="lt1"/>
          </a:solid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856C27"/>
              </a:buClr>
              <a:buSzPts val="2381"/>
              <a:buFont typeface="Play"/>
              <a:buNone/>
            </a:pPr>
            <a:r>
              <a:rPr lang="en-US" sz="2381" b="1">
                <a:solidFill>
                  <a:srgbClr val="856C27"/>
                </a:solidFill>
              </a:rPr>
              <a:t>STAKEHOLDERS</a:t>
            </a:r>
            <a:endParaRPr sz="2381" b="1">
              <a:solidFill>
                <a:srgbClr val="856C27"/>
              </a:solidFill>
            </a:endParaRPr>
          </a:p>
        </p:txBody>
      </p:sp>
      <p:grpSp>
        <p:nvGrpSpPr>
          <p:cNvPr id="106" name="Google Shape;106;p4"/>
          <p:cNvGrpSpPr/>
          <p:nvPr/>
        </p:nvGrpSpPr>
        <p:grpSpPr>
          <a:xfrm>
            <a:off x="4849482" y="1797140"/>
            <a:ext cx="6839987" cy="2833859"/>
            <a:chOff x="3008" y="294449"/>
            <a:chExt cx="6839987" cy="2630764"/>
          </a:xfrm>
        </p:grpSpPr>
        <p:sp>
          <p:nvSpPr>
            <p:cNvPr id="107" name="Google Shape;107;p4"/>
            <p:cNvSpPr/>
            <p:nvPr/>
          </p:nvSpPr>
          <p:spPr>
            <a:xfrm>
              <a:off x="3008" y="294449"/>
              <a:ext cx="2630764" cy="2630764"/>
            </a:xfrm>
            <a:prstGeom prst="ellipse">
              <a:avLst/>
            </a:prstGeom>
            <a:solidFill>
              <a:srgbClr val="52331D">
                <a:alpha val="89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txBox="1"/>
            <p:nvPr/>
          </p:nvSpPr>
          <p:spPr>
            <a:xfrm>
              <a:off x="263769" y="679712"/>
              <a:ext cx="1984800" cy="1860300"/>
            </a:xfrm>
            <a:prstGeom prst="rect">
              <a:avLst/>
            </a:prstGeom>
            <a:noFill/>
            <a:ln>
              <a:noFill/>
            </a:ln>
          </p:spPr>
          <p:txBody>
            <a:bodyPr spcFirstLastPara="1" wrap="square" lIns="144775" tIns="17775" rIns="144775" bIns="17775" anchor="ctr" anchorCtr="0">
              <a:noAutofit/>
            </a:bodyPr>
            <a:lstStyle/>
            <a:p>
              <a:pPr marL="0" marR="0" lvl="0" indent="0" algn="ctr" rtl="0">
                <a:lnSpc>
                  <a:spcPct val="90000"/>
                </a:lnSpc>
                <a:spcBef>
                  <a:spcPts val="490"/>
                </a:spcBef>
                <a:spcAft>
                  <a:spcPts val="0"/>
                </a:spcAft>
                <a:buClr>
                  <a:schemeClr val="lt1"/>
                </a:buClr>
                <a:buSzPts val="1400"/>
                <a:buFont typeface="Calibri"/>
                <a:buNone/>
              </a:pPr>
              <a:r>
                <a:rPr lang="en-US" sz="24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The Government</a:t>
              </a:r>
              <a:r>
                <a:rPr lang="en-US" sz="1800" b="1" i="0" u="none" strike="noStrike" cap="none" dirty="0">
                  <a:solidFill>
                    <a:schemeClr val="lt1"/>
                  </a:solidFill>
                  <a:latin typeface="Calibri"/>
                  <a:ea typeface="Calibri"/>
                  <a:cs typeface="Calibri"/>
                  <a:sym typeface="Calibri"/>
                </a:rPr>
                <a:t> </a:t>
              </a:r>
              <a:endParaRPr sz="1800" b="1" i="0" u="none" strike="noStrike" cap="none" dirty="0">
                <a:latin typeface="Arial"/>
                <a:ea typeface="Arial"/>
                <a:cs typeface="Arial"/>
                <a:sym typeface="Arial"/>
              </a:endParaRPr>
            </a:p>
          </p:txBody>
        </p:sp>
        <p:sp>
          <p:nvSpPr>
            <p:cNvPr id="109" name="Google Shape;109;p4"/>
            <p:cNvSpPr/>
            <p:nvPr/>
          </p:nvSpPr>
          <p:spPr>
            <a:xfrm>
              <a:off x="2107619" y="294449"/>
              <a:ext cx="2630764" cy="2630764"/>
            </a:xfrm>
            <a:prstGeom prst="ellipse">
              <a:avLst/>
            </a:prstGeom>
            <a:solidFill>
              <a:srgbClr val="F5973D">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txBox="1"/>
            <p:nvPr/>
          </p:nvSpPr>
          <p:spPr>
            <a:xfrm>
              <a:off x="2492885" y="679715"/>
              <a:ext cx="1860232" cy="1860232"/>
            </a:xfrm>
            <a:prstGeom prst="rect">
              <a:avLst/>
            </a:prstGeom>
            <a:noFill/>
            <a:ln>
              <a:noFill/>
            </a:ln>
          </p:spPr>
          <p:txBody>
            <a:bodyPr spcFirstLastPara="1" wrap="square" lIns="144775" tIns="17775" rIns="144775" bIns="17775" anchor="ctr" anchorCtr="0">
              <a:noAutofit/>
            </a:bodyPr>
            <a:lstStyle/>
            <a:p>
              <a:pPr marL="0" marR="0" lvl="0" indent="0" algn="ctr" rtl="0">
                <a:lnSpc>
                  <a:spcPct val="90000"/>
                </a:lnSpc>
                <a:spcBef>
                  <a:spcPts val="490"/>
                </a:spcBef>
                <a:spcAft>
                  <a:spcPts val="0"/>
                </a:spcAft>
                <a:buClr>
                  <a:schemeClr val="dk1"/>
                </a:buClr>
                <a:buSzPts val="1400"/>
                <a:buFont typeface="Calibri"/>
                <a:buNone/>
              </a:pPr>
              <a:r>
                <a:rPr lang="en-US" sz="2400" b="1" i="0" u="none" strike="noStrike" cap="none">
                  <a:solidFill>
                    <a:schemeClr val="dk1"/>
                  </a:solidFill>
                  <a:latin typeface="Calibri"/>
                  <a:ea typeface="Calibri"/>
                  <a:cs typeface="Calibri"/>
                  <a:sym typeface="Calibri"/>
                </a:rPr>
                <a:t>School Leaders</a:t>
              </a:r>
              <a:endParaRPr sz="2400" b="1" i="0" u="none" strike="noStrike" cap="none">
                <a:solidFill>
                  <a:srgbClr val="000000"/>
                </a:solidFill>
                <a:latin typeface="Arial"/>
                <a:ea typeface="Arial"/>
                <a:cs typeface="Arial"/>
                <a:sym typeface="Arial"/>
              </a:endParaRPr>
            </a:p>
          </p:txBody>
        </p:sp>
        <p:sp>
          <p:nvSpPr>
            <p:cNvPr id="111" name="Google Shape;111;p4"/>
            <p:cNvSpPr/>
            <p:nvPr/>
          </p:nvSpPr>
          <p:spPr>
            <a:xfrm>
              <a:off x="4212231" y="294449"/>
              <a:ext cx="2630764" cy="2630764"/>
            </a:xfrm>
            <a:prstGeom prst="ellipse">
              <a:avLst/>
            </a:prstGeom>
            <a:solidFill>
              <a:srgbClr val="92D050">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p:nvPr/>
          </p:nvSpPr>
          <p:spPr>
            <a:xfrm>
              <a:off x="4597497" y="679715"/>
              <a:ext cx="1860232" cy="1860232"/>
            </a:xfrm>
            <a:prstGeom prst="rect">
              <a:avLst/>
            </a:prstGeom>
            <a:noFill/>
            <a:ln>
              <a:noFill/>
            </a:ln>
          </p:spPr>
          <p:txBody>
            <a:bodyPr spcFirstLastPara="1" wrap="square" lIns="0" tIns="17775" rIns="144775" bIns="17775" anchor="t"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Clr>
                  <a:schemeClr val="dk1"/>
                </a:buClr>
                <a:buSzPts val="1400"/>
                <a:buFont typeface="Calibri"/>
                <a:buNone/>
              </a:pPr>
              <a:r>
                <a:rPr lang="en-US" sz="2400" b="1" i="0" u="none" strike="noStrike" cap="none">
                  <a:solidFill>
                    <a:schemeClr val="dk1"/>
                  </a:solidFill>
                  <a:latin typeface="Calibri"/>
                  <a:ea typeface="Calibri"/>
                  <a:cs typeface="Calibri"/>
                  <a:sym typeface="Calibri"/>
                </a:rPr>
                <a:t>Educational NGOs</a:t>
              </a:r>
              <a:endParaRPr sz="2400" b="1" i="0" u="none" strike="noStrike" cap="none">
                <a:solidFill>
                  <a:srgbClr val="000000"/>
                </a:solidFill>
                <a:latin typeface="Arial"/>
                <a:ea typeface="Arial"/>
                <a:cs typeface="Arial"/>
                <a:sym typeface="Arial"/>
              </a:endParaRPr>
            </a:p>
          </p:txBody>
        </p:sp>
      </p:grpSp>
      <p:sp>
        <p:nvSpPr>
          <p:cNvPr id="113" name="Google Shape;113;p4"/>
          <p:cNvSpPr txBox="1"/>
          <p:nvPr/>
        </p:nvSpPr>
        <p:spPr>
          <a:xfrm>
            <a:off x="984450" y="1190725"/>
            <a:ext cx="4055400" cy="840000"/>
          </a:xfrm>
          <a:prstGeom prst="rect">
            <a:avLst/>
          </a:prstGeom>
          <a:noFill/>
          <a:ln>
            <a:noFill/>
          </a:ln>
        </p:spPr>
        <p:txBody>
          <a:bodyPr spcFirstLastPara="1" wrap="square" lIns="161225" tIns="161225" rIns="161225" bIns="161225" anchor="ctr" anchorCtr="0">
            <a:noAutofit/>
          </a:bodyPr>
          <a:lstStyle/>
          <a:p>
            <a:pPr marL="0" marR="0" lvl="0" indent="0" algn="l" rtl="0">
              <a:lnSpc>
                <a:spcPct val="100000"/>
              </a:lnSpc>
              <a:spcBef>
                <a:spcPts val="0"/>
              </a:spcBef>
              <a:spcAft>
                <a:spcPts val="0"/>
              </a:spcAft>
              <a:buClr>
                <a:srgbClr val="000000"/>
              </a:buClr>
              <a:buSzPts val="2381"/>
              <a:buFont typeface="Arial"/>
              <a:buNone/>
            </a:pPr>
            <a:r>
              <a:rPr lang="en-US" sz="2381" b="1" i="0" u="none" strike="noStrike" cap="none">
                <a:solidFill>
                  <a:srgbClr val="275316"/>
                </a:solidFill>
                <a:latin typeface="Roboto"/>
                <a:ea typeface="Roboto"/>
                <a:cs typeface="Roboto"/>
                <a:sym typeface="Roboto"/>
              </a:rPr>
              <a:t>Why are they important?</a:t>
            </a:r>
            <a:endParaRPr sz="1455" b="0" i="0" u="none" strike="noStrike" cap="none">
              <a:solidFill>
                <a:srgbClr val="275316"/>
              </a:solidFill>
              <a:latin typeface="Roboto"/>
              <a:ea typeface="Roboto"/>
              <a:cs typeface="Roboto"/>
              <a:sym typeface="Roboto"/>
            </a:endParaRPr>
          </a:p>
        </p:txBody>
      </p:sp>
      <p:sp>
        <p:nvSpPr>
          <p:cNvPr id="114" name="Google Shape;114;p4"/>
          <p:cNvSpPr txBox="1"/>
          <p:nvPr/>
        </p:nvSpPr>
        <p:spPr>
          <a:xfrm>
            <a:off x="1199875" y="609250"/>
            <a:ext cx="10423800" cy="323700"/>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                                                                     EARLY GRADE READING SYNTHESIS AND LESSONS</a:t>
            </a:r>
            <a:endParaRPr sz="1400" b="0" i="0" u="none" strike="noStrike" cap="none">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236E270F-648F-C14F-2A94-150BA81E43ED}"/>
              </a:ext>
            </a:extLst>
          </p:cNvPr>
          <p:cNvGrpSpPr/>
          <p:nvPr/>
        </p:nvGrpSpPr>
        <p:grpSpPr>
          <a:xfrm>
            <a:off x="5917649" y="3726400"/>
            <a:ext cx="2630700" cy="2630700"/>
            <a:chOff x="5498447" y="4227300"/>
            <a:chExt cx="2630700" cy="2630700"/>
          </a:xfrm>
        </p:grpSpPr>
        <p:sp>
          <p:nvSpPr>
            <p:cNvPr id="115" name="Google Shape;115;p4"/>
            <p:cNvSpPr/>
            <p:nvPr/>
          </p:nvSpPr>
          <p:spPr>
            <a:xfrm>
              <a:off x="5498447" y="4227300"/>
              <a:ext cx="2630700" cy="2630700"/>
            </a:xfrm>
            <a:prstGeom prst="ellipse">
              <a:avLst/>
            </a:prstGeom>
            <a:solidFill>
              <a:srgbClr val="6D9EEB">
                <a:alpha val="8980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txBox="1"/>
            <p:nvPr/>
          </p:nvSpPr>
          <p:spPr>
            <a:xfrm>
              <a:off x="5894275" y="4443725"/>
              <a:ext cx="1904700" cy="2072400"/>
            </a:xfrm>
            <a:prstGeom prst="rect">
              <a:avLst/>
            </a:prstGeom>
            <a:noFill/>
            <a:ln>
              <a:noFill/>
            </a:ln>
          </p:spPr>
          <p:txBody>
            <a:bodyPr spcFirstLastPara="1" wrap="square" lIns="144775" tIns="17775" rIns="144775" bIns="17775" anchor="ctr" anchorCtr="0">
              <a:noAutofit/>
            </a:bodyPr>
            <a:lstStyle/>
            <a:p>
              <a:pPr marL="0" marR="0" lvl="0" indent="0" algn="ctr" rtl="0">
                <a:lnSpc>
                  <a:spcPct val="90000"/>
                </a:lnSpc>
                <a:spcBef>
                  <a:spcPts val="490"/>
                </a:spcBef>
                <a:spcAft>
                  <a:spcPts val="0"/>
                </a:spcAft>
                <a:buClr>
                  <a:schemeClr val="dk1"/>
                </a:buClr>
                <a:buSzPts val="1400"/>
                <a:buFont typeface="Calibri"/>
                <a:buNone/>
              </a:pPr>
              <a:r>
                <a:rPr lang="en-US" sz="2400" b="1" i="0" u="none" strike="noStrike" cap="none" dirty="0">
                  <a:solidFill>
                    <a:schemeClr val="dk1"/>
                  </a:solidFill>
                  <a:latin typeface="Calibri"/>
                  <a:ea typeface="Calibri"/>
                  <a:cs typeface="Calibri"/>
                  <a:sym typeface="Calibri"/>
                </a:rPr>
                <a:t>Donors</a:t>
              </a:r>
              <a:endParaRPr sz="2400" b="1" i="0" u="none" strike="noStrike" cap="none" dirty="0">
                <a:solidFill>
                  <a:srgbClr val="000000"/>
                </a:solidFill>
                <a:latin typeface="Arial"/>
                <a:ea typeface="Arial"/>
                <a:cs typeface="Arial"/>
                <a:sym typeface="Arial"/>
              </a:endParaRPr>
            </a:p>
          </p:txBody>
        </p:sp>
      </p:grpSp>
      <p:sp>
        <p:nvSpPr>
          <p:cNvPr id="117" name="Google Shape;117;p4"/>
          <p:cNvSpPr txBox="1"/>
          <p:nvPr/>
        </p:nvSpPr>
        <p:spPr>
          <a:xfrm>
            <a:off x="1053678" y="2030719"/>
            <a:ext cx="3795803" cy="462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0" i="1" u="none" strike="noStrike" cap="none" dirty="0">
                <a:solidFill>
                  <a:schemeClr val="dk1"/>
                </a:solidFill>
                <a:latin typeface="Arial"/>
                <a:ea typeface="Arial"/>
                <a:cs typeface="Arial"/>
                <a:sym typeface="Arial"/>
              </a:rPr>
              <a:t>Because they influence everything…..</a:t>
            </a:r>
            <a:endParaRPr sz="26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6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600" b="1" i="1" u="none" strike="noStrike" cap="none" dirty="0">
                <a:solidFill>
                  <a:srgbClr val="52331D"/>
                </a:solidFill>
                <a:latin typeface="Arial"/>
                <a:ea typeface="Arial"/>
                <a:cs typeface="Arial"/>
                <a:sym typeface="Arial"/>
              </a:rPr>
              <a:t>Policy, </a:t>
            </a:r>
            <a:endParaRPr sz="2600" b="1" i="1" u="none" strike="noStrike" cap="none" dirty="0">
              <a:solidFill>
                <a:srgbClr val="5233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600" b="1" i="1" u="none" strike="noStrike" cap="none" dirty="0">
                <a:solidFill>
                  <a:srgbClr val="F5973D"/>
                </a:solidFill>
                <a:latin typeface="Arial"/>
                <a:ea typeface="Arial"/>
                <a:cs typeface="Arial"/>
                <a:sym typeface="Arial"/>
              </a:rPr>
              <a:t>Classroom practice</a:t>
            </a:r>
            <a:r>
              <a:rPr lang="en-US" sz="2600" b="0" i="1" u="none" strike="noStrike" cap="none" dirty="0">
                <a:solidFill>
                  <a:srgbClr val="F5973D"/>
                </a:solidFill>
                <a:latin typeface="Arial"/>
                <a:ea typeface="Arial"/>
                <a:cs typeface="Arial"/>
                <a:sym typeface="Arial"/>
              </a:rPr>
              <a:t>, </a:t>
            </a:r>
            <a:endParaRPr sz="2600" b="0" i="1" u="none" strike="noStrike" cap="none" dirty="0">
              <a:solidFill>
                <a:srgbClr val="F597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600" b="1" i="1" u="none" strike="noStrike" cap="none" dirty="0">
                <a:solidFill>
                  <a:srgbClr val="4EA62C"/>
                </a:solidFill>
                <a:latin typeface="Arial"/>
                <a:ea typeface="Arial"/>
                <a:cs typeface="Arial"/>
                <a:sym typeface="Arial"/>
              </a:rPr>
              <a:t>Community engagement,</a:t>
            </a:r>
            <a:endParaRPr sz="2600" b="1" i="1" u="none" strike="noStrike" cap="none" dirty="0">
              <a:solidFill>
                <a:srgbClr val="4EA62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600" b="1" i="1" u="none" strike="noStrike" cap="none" dirty="0">
              <a:solidFill>
                <a:schemeClr val="accent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600" b="1" i="1" u="none" strike="noStrike" cap="none" dirty="0">
                <a:solidFill>
                  <a:schemeClr val="accent4"/>
                </a:solidFill>
                <a:latin typeface="Arial"/>
                <a:ea typeface="Arial"/>
                <a:cs typeface="Arial"/>
                <a:sym typeface="Arial"/>
              </a:rPr>
              <a:t>Financing!</a:t>
            </a:r>
            <a:endParaRPr sz="2600" b="1" i="1" u="none" strike="noStrike" cap="none" dirty="0">
              <a:solidFill>
                <a:schemeClr val="accent4"/>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5250576" y="504726"/>
            <a:ext cx="1690848" cy="1184201"/>
          </a:xfrm>
          <a:prstGeom prst="rect">
            <a:avLst/>
          </a:prstGeom>
          <a:noFill/>
          <a:ln>
            <a:noFill/>
          </a:ln>
        </p:spPr>
      </p:pic>
      <p:sp>
        <p:nvSpPr>
          <p:cNvPr id="119" name="Google Shape;119;p4"/>
          <p:cNvSpPr/>
          <p:nvPr/>
        </p:nvSpPr>
        <p:spPr>
          <a:xfrm>
            <a:off x="8113624" y="3726400"/>
            <a:ext cx="2557200" cy="2630700"/>
          </a:xfrm>
          <a:prstGeom prst="ellipse">
            <a:avLst/>
          </a:prstGeom>
          <a:solidFill>
            <a:srgbClr val="DD7E6B">
              <a:alpha val="8980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1" i="0" u="none" strike="noStrike" cap="none" dirty="0">
                <a:solidFill>
                  <a:srgbClr val="000000"/>
                </a:solidFill>
                <a:latin typeface="Calibri"/>
                <a:ea typeface="Calibri"/>
                <a:cs typeface="Calibri"/>
                <a:sym typeface="Calibri"/>
              </a:rPr>
              <a:t>   Academics</a:t>
            </a:r>
            <a:endParaRPr sz="2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672350" y="467725"/>
            <a:ext cx="10423200" cy="466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331D"/>
              </a:buClr>
              <a:buSzPts val="2381"/>
              <a:buFont typeface="Play"/>
              <a:buNone/>
            </a:pPr>
            <a:r>
              <a:rPr lang="en-US" sz="2381">
                <a:solidFill>
                  <a:srgbClr val="52331D"/>
                </a:solidFill>
              </a:rPr>
              <a:t>SCHOOL LEADERSHIP and MANAGEMENT</a:t>
            </a:r>
            <a:endParaRPr/>
          </a:p>
        </p:txBody>
      </p:sp>
      <p:sp>
        <p:nvSpPr>
          <p:cNvPr id="127" name="Google Shape;127;p5"/>
          <p:cNvSpPr txBox="1"/>
          <p:nvPr/>
        </p:nvSpPr>
        <p:spPr>
          <a:xfrm>
            <a:off x="948871" y="1102675"/>
            <a:ext cx="3082800" cy="466200"/>
          </a:xfrm>
          <a:prstGeom prst="rect">
            <a:avLst/>
          </a:prstGeom>
          <a:noFill/>
          <a:ln>
            <a:noFill/>
          </a:ln>
        </p:spPr>
        <p:txBody>
          <a:bodyPr spcFirstLastPara="1" wrap="square" lIns="161225" tIns="161225" rIns="161225" bIns="161225" anchor="ctr" anchorCtr="0">
            <a:noAutofit/>
          </a:bodyPr>
          <a:lstStyle/>
          <a:p>
            <a:pPr marL="0" marR="0" lvl="0" indent="0" algn="l" rtl="0">
              <a:lnSpc>
                <a:spcPct val="100000"/>
              </a:lnSpc>
              <a:spcBef>
                <a:spcPts val="0"/>
              </a:spcBef>
              <a:spcAft>
                <a:spcPts val="0"/>
              </a:spcAft>
              <a:buClr>
                <a:srgbClr val="000000"/>
              </a:buClr>
              <a:buSzPts val="2381"/>
              <a:buFont typeface="Arial"/>
              <a:buNone/>
            </a:pPr>
            <a:endParaRPr sz="1455" b="0" i="0" u="none" strike="noStrike" cap="none">
              <a:solidFill>
                <a:srgbClr val="275316"/>
              </a:solidFill>
              <a:latin typeface="Roboto"/>
              <a:ea typeface="Roboto"/>
              <a:cs typeface="Roboto"/>
              <a:sym typeface="Roboto"/>
            </a:endParaRPr>
          </a:p>
        </p:txBody>
      </p:sp>
      <p:sp>
        <p:nvSpPr>
          <p:cNvPr id="128" name="Google Shape;128;p5"/>
          <p:cNvSpPr txBox="1"/>
          <p:nvPr/>
        </p:nvSpPr>
        <p:spPr>
          <a:xfrm>
            <a:off x="580773" y="853354"/>
            <a:ext cx="10280700" cy="323700"/>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978099" y="2696901"/>
            <a:ext cx="2285961" cy="2824223"/>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nSpc>
                <a:spcPct val="107916"/>
              </a:lnSpc>
              <a:buClr>
                <a:schemeClr val="dk1"/>
              </a:buClr>
              <a:buSzPts val="1100"/>
            </a:pPr>
            <a:r>
              <a:rPr lang="en-US" sz="1800" b="1" dirty="0">
                <a:solidFill>
                  <a:schemeClr val="bg1"/>
                </a:solidFill>
              </a:rPr>
              <a:t>EGRS series did not specifically target school leaders. (Though efforts to engage school leadership were made in EGRP II)</a:t>
            </a:r>
          </a:p>
        </p:txBody>
      </p:sp>
      <p:sp>
        <p:nvSpPr>
          <p:cNvPr id="132" name="Google Shape;132;p5"/>
          <p:cNvSpPr/>
          <p:nvPr/>
        </p:nvSpPr>
        <p:spPr>
          <a:xfrm>
            <a:off x="3497556" y="2696901"/>
            <a:ext cx="2196000" cy="2824223"/>
          </a:xfrm>
          <a:prstGeom prst="roundRect">
            <a:avLst>
              <a:gd name="adj" fmla="val 16667"/>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lvl="0">
              <a:lnSpc>
                <a:spcPct val="90000"/>
              </a:lnSpc>
              <a:buClr>
                <a:schemeClr val="lt1"/>
              </a:buClr>
              <a:buSzPts val="1300"/>
            </a:pPr>
            <a:r>
              <a:rPr lang="en-US" sz="1800" b="1" dirty="0">
                <a:solidFill>
                  <a:schemeClr val="bg1"/>
                </a:solidFill>
              </a:rPr>
              <a:t>BUT from the outset, they were briefed on the main features and objectives and presented with key findings at conclusion</a:t>
            </a:r>
          </a:p>
        </p:txBody>
      </p:sp>
      <p:sp>
        <p:nvSpPr>
          <p:cNvPr id="135" name="Google Shape;135;p5"/>
          <p:cNvSpPr/>
          <p:nvPr/>
        </p:nvSpPr>
        <p:spPr>
          <a:xfrm>
            <a:off x="8801857" y="2696901"/>
            <a:ext cx="2196000" cy="2743200"/>
          </a:xfrm>
          <a:prstGeom prst="roundRect">
            <a:avLst>
              <a:gd name="adj" fmla="val 16667"/>
            </a:avLst>
          </a:prstGeom>
          <a:solidFill>
            <a:srgbClr val="92D050"/>
          </a:solidFill>
          <a:ln w="19050" cap="flat" cmpd="sng">
            <a:solidFill>
              <a:schemeClr val="bg1"/>
            </a:solidFill>
            <a:prstDash val="solid"/>
            <a:miter lim="800000"/>
            <a:headEnd type="none" w="sm" len="sm"/>
            <a:tailEnd type="none" w="sm" len="sm"/>
          </a:ln>
        </p:spPr>
        <p:txBody>
          <a:bodyPr spcFirstLastPara="1" wrap="square" lIns="91425" tIns="91425" rIns="91425" bIns="91425" anchor="ctr" anchorCtr="0">
            <a:noAutofit/>
          </a:bodyPr>
          <a:lstStyle/>
          <a:p>
            <a:pPr lvl="0">
              <a:lnSpc>
                <a:spcPct val="90000"/>
              </a:lnSpc>
              <a:buClr>
                <a:schemeClr val="dk1"/>
              </a:buClr>
              <a:buSzPts val="1200"/>
            </a:pPr>
            <a:r>
              <a:rPr lang="en-US" sz="1800" b="1" dirty="0">
                <a:solidFill>
                  <a:schemeClr val="bg1"/>
                </a:solidFill>
              </a:rPr>
              <a:t>As leaders of their schools and communities, principals play a pivotal role in accountability and in acting as a bridge with parents.  </a:t>
            </a:r>
          </a:p>
        </p:txBody>
      </p:sp>
      <p:sp>
        <p:nvSpPr>
          <p:cNvPr id="134" name="Google Shape;134;p5"/>
          <p:cNvSpPr/>
          <p:nvPr/>
        </p:nvSpPr>
        <p:spPr>
          <a:xfrm>
            <a:off x="6017002" y="2696901"/>
            <a:ext cx="2196000" cy="2743200"/>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lvl="0">
              <a:lnSpc>
                <a:spcPct val="90000"/>
              </a:lnSpc>
              <a:buClr>
                <a:schemeClr val="lt1"/>
              </a:buClr>
              <a:buSzPts val="1100"/>
            </a:pPr>
            <a:r>
              <a:rPr lang="en-US" sz="1800" b="1" dirty="0">
                <a:solidFill>
                  <a:schemeClr val="bg1"/>
                </a:solidFill>
              </a:rPr>
              <a:t>In addition to school principals, briefing meetings were attended by provincial, district and circuit officials.</a:t>
            </a:r>
            <a:r>
              <a:rPr lang="en-US" sz="1800" b="1" dirty="0">
                <a:solidFill>
                  <a:schemeClr val="dk1"/>
                </a:solidFill>
              </a:rPr>
              <a:t> </a:t>
            </a:r>
          </a:p>
        </p:txBody>
      </p:sp>
      <p:pic>
        <p:nvPicPr>
          <p:cNvPr id="138" name="Google Shape;138;p5"/>
          <p:cNvPicPr preferRelativeResize="0"/>
          <p:nvPr/>
        </p:nvPicPr>
        <p:blipFill rotWithShape="1">
          <a:blip r:embed="rId3">
            <a:alphaModFix/>
          </a:blip>
          <a:srcRect/>
          <a:stretch/>
        </p:blipFill>
        <p:spPr>
          <a:xfrm>
            <a:off x="1028350" y="1192602"/>
            <a:ext cx="1137724" cy="1205987"/>
          </a:xfrm>
          <a:prstGeom prst="rect">
            <a:avLst/>
          </a:prstGeom>
          <a:noFill/>
          <a:ln>
            <a:noFill/>
          </a:ln>
        </p:spPr>
      </p:pic>
      <p:pic>
        <p:nvPicPr>
          <p:cNvPr id="139" name="Google Shape;139;p5"/>
          <p:cNvPicPr preferRelativeResize="0"/>
          <p:nvPr/>
        </p:nvPicPr>
        <p:blipFill rotWithShape="1">
          <a:blip r:embed="rId4">
            <a:alphaModFix/>
          </a:blip>
          <a:srcRect/>
          <a:stretch/>
        </p:blipFill>
        <p:spPr>
          <a:xfrm>
            <a:off x="9406281" y="1231094"/>
            <a:ext cx="987151" cy="1129001"/>
          </a:xfrm>
          <a:prstGeom prst="rect">
            <a:avLst/>
          </a:prstGeom>
          <a:noFill/>
          <a:ln>
            <a:noFill/>
          </a:ln>
        </p:spPr>
      </p:pic>
      <p:sp>
        <p:nvSpPr>
          <p:cNvPr id="11" name="Google Shape;126;p5">
            <a:extLst>
              <a:ext uri="{FF2B5EF4-FFF2-40B4-BE49-F238E27FC236}">
                <a16:creationId xmlns:a16="http://schemas.microsoft.com/office/drawing/2014/main" id="{9B8A360D-779A-15DD-0F1D-65F49F0FA0A2}"/>
              </a:ext>
            </a:extLst>
          </p:cNvPr>
          <p:cNvSpPr txBox="1">
            <a:spLocks/>
          </p:cNvSpPr>
          <p:nvPr/>
        </p:nvSpPr>
        <p:spPr>
          <a:xfrm>
            <a:off x="580773" y="5695884"/>
            <a:ext cx="11035240" cy="901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spcBef>
                <a:spcPts val="1200"/>
              </a:spcBef>
              <a:spcAft>
                <a:spcPts val="1200"/>
              </a:spcAft>
              <a:buFont typeface="Arial"/>
              <a:buNone/>
            </a:pPr>
            <a:r>
              <a:rPr lang="en-US" sz="2000" b="1" i="1" dirty="0">
                <a:solidFill>
                  <a:srgbClr val="BF4F14"/>
                </a:solidFill>
              </a:rPr>
              <a:t>School leaders are essential for fostering a positive school environment and motivating teachers. </a:t>
            </a:r>
          </a:p>
        </p:txBody>
      </p:sp>
      <p:pic>
        <p:nvPicPr>
          <p:cNvPr id="4098" name="Picture 2">
            <a:extLst>
              <a:ext uri="{FF2B5EF4-FFF2-40B4-BE49-F238E27FC236}">
                <a16:creationId xmlns:a16="http://schemas.microsoft.com/office/drawing/2014/main" id="{815F49E6-3044-5779-6499-BE4A63D9F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508" y="1309436"/>
            <a:ext cx="940522" cy="10119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57555D9-58B1-3191-5D4E-19F8846F1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1767" y="1276812"/>
            <a:ext cx="1339422" cy="1102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77;g36c2f88e17f_0_21"/>
          <p:cNvSpPr/>
          <p:nvPr/>
        </p:nvSpPr>
        <p:spPr>
          <a:xfrm>
            <a:off x="760050" y="1310242"/>
            <a:ext cx="5478704" cy="1097292"/>
          </a:xfrm>
          <a:prstGeom prst="roundRect">
            <a:avLst>
              <a:gd name="adj" fmla="val 16667"/>
            </a:avLst>
          </a:prstGeom>
          <a:solidFill>
            <a:srgbClr val="E971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rgbClr val="EEEEEE"/>
                </a:solidFill>
              </a:rPr>
              <a:t>Have</a:t>
            </a:r>
            <a:r>
              <a:rPr lang="en-US" sz="1800" b="1" i="0" u="none" strike="noStrike" cap="none" dirty="0">
                <a:solidFill>
                  <a:srgbClr val="EEEEEE"/>
                </a:solidFill>
                <a:latin typeface="Arial"/>
                <a:ea typeface="Arial"/>
                <a:cs typeface="Arial"/>
                <a:sym typeface="Arial"/>
              </a:rPr>
              <a:t> been a critical PARTNER </a:t>
            </a:r>
            <a:r>
              <a:rPr lang="en-US" sz="1800" b="1" dirty="0">
                <a:solidFill>
                  <a:srgbClr val="EEEEEE"/>
                </a:solidFill>
              </a:rPr>
              <a:t>in Early Grade Reading </a:t>
            </a:r>
            <a:r>
              <a:rPr lang="en-US" sz="1800" b="1" dirty="0" err="1">
                <a:solidFill>
                  <a:srgbClr val="EEEEEE"/>
                </a:solidFill>
              </a:rPr>
              <a:t>programmes</a:t>
            </a:r>
            <a:r>
              <a:rPr lang="en-US" sz="1800" b="1" dirty="0">
                <a:solidFill>
                  <a:srgbClr val="EEEEEE"/>
                </a:solidFill>
              </a:rPr>
              <a:t> in South Africa </a:t>
            </a:r>
            <a:endParaRPr sz="1800" b="1" i="0" u="none" strike="noStrike" cap="none" dirty="0">
              <a:solidFill>
                <a:srgbClr val="EEEEEE"/>
              </a:solidFill>
              <a:latin typeface="Arial"/>
              <a:ea typeface="Arial"/>
              <a:cs typeface="Arial"/>
              <a:sym typeface="Arial"/>
            </a:endParaRPr>
          </a:p>
        </p:txBody>
      </p:sp>
      <p:sp>
        <p:nvSpPr>
          <p:cNvPr id="5" name="Google Shape;160;p7">
            <a:extLst>
              <a:ext uri="{FF2B5EF4-FFF2-40B4-BE49-F238E27FC236}">
                <a16:creationId xmlns:a16="http://schemas.microsoft.com/office/drawing/2014/main" id="{B86144DF-A32B-FCF5-AD63-41BBBF8326DD}"/>
              </a:ext>
            </a:extLst>
          </p:cNvPr>
          <p:cNvSpPr txBox="1"/>
          <p:nvPr/>
        </p:nvSpPr>
        <p:spPr>
          <a:xfrm>
            <a:off x="955650" y="397574"/>
            <a:ext cx="10280700" cy="323700"/>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sp>
        <p:nvSpPr>
          <p:cNvPr id="6" name="Google Shape;144;p7">
            <a:extLst>
              <a:ext uri="{FF2B5EF4-FFF2-40B4-BE49-F238E27FC236}">
                <a16:creationId xmlns:a16="http://schemas.microsoft.com/office/drawing/2014/main" id="{6D7B98E5-4146-735E-E88D-2698FCA0B7D1}"/>
              </a:ext>
            </a:extLst>
          </p:cNvPr>
          <p:cNvSpPr txBox="1">
            <a:spLocks noGrp="1"/>
          </p:cNvSpPr>
          <p:nvPr>
            <p:ph type="title"/>
          </p:nvPr>
        </p:nvSpPr>
        <p:spPr>
          <a:xfrm>
            <a:off x="760050" y="508180"/>
            <a:ext cx="10488000" cy="4248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52331D"/>
              </a:buClr>
              <a:buSzPts val="2381"/>
              <a:buFont typeface="Play"/>
              <a:buNone/>
            </a:pPr>
            <a:r>
              <a:rPr lang="en-US" sz="2400" b="1" dirty="0">
                <a:solidFill>
                  <a:srgbClr val="980000"/>
                </a:solidFill>
              </a:rPr>
              <a:t>DONORS</a:t>
            </a:r>
            <a:endParaRPr sz="2400" b="1" dirty="0">
              <a:solidFill>
                <a:srgbClr val="980000"/>
              </a:solidFill>
            </a:endParaRPr>
          </a:p>
        </p:txBody>
      </p:sp>
      <p:sp>
        <p:nvSpPr>
          <p:cNvPr id="2" name="Oval 1">
            <a:extLst>
              <a:ext uri="{FF2B5EF4-FFF2-40B4-BE49-F238E27FC236}">
                <a16:creationId xmlns:a16="http://schemas.microsoft.com/office/drawing/2014/main" id="{14C18B27-B74D-0CED-4641-B793774A5EA9}"/>
              </a:ext>
            </a:extLst>
          </p:cNvPr>
          <p:cNvSpPr/>
          <p:nvPr/>
        </p:nvSpPr>
        <p:spPr>
          <a:xfrm>
            <a:off x="9176363" y="2320901"/>
            <a:ext cx="2044171" cy="146559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t>Capacity building</a:t>
            </a:r>
            <a:endParaRPr lang="en-ZM" sz="1800" b="1" i="1" dirty="0"/>
          </a:p>
        </p:txBody>
      </p:sp>
      <p:sp>
        <p:nvSpPr>
          <p:cNvPr id="3" name="Oval 2">
            <a:extLst>
              <a:ext uri="{FF2B5EF4-FFF2-40B4-BE49-F238E27FC236}">
                <a16:creationId xmlns:a16="http://schemas.microsoft.com/office/drawing/2014/main" id="{B569E059-FC57-BAB4-B6E3-0BC31B51830C}"/>
              </a:ext>
            </a:extLst>
          </p:cNvPr>
          <p:cNvSpPr/>
          <p:nvPr/>
        </p:nvSpPr>
        <p:spPr>
          <a:xfrm>
            <a:off x="5083467" y="2733141"/>
            <a:ext cx="1922981" cy="1391717"/>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t>Innovation</a:t>
            </a:r>
            <a:endParaRPr lang="en-ZM" sz="1800" b="1" i="1" dirty="0"/>
          </a:p>
        </p:txBody>
      </p:sp>
      <p:sp>
        <p:nvSpPr>
          <p:cNvPr id="8" name="Oval 7">
            <a:extLst>
              <a:ext uri="{FF2B5EF4-FFF2-40B4-BE49-F238E27FC236}">
                <a16:creationId xmlns:a16="http://schemas.microsoft.com/office/drawing/2014/main" id="{E595C07D-AD41-E44E-63AF-8AFF73FC817E}"/>
              </a:ext>
            </a:extLst>
          </p:cNvPr>
          <p:cNvSpPr/>
          <p:nvPr/>
        </p:nvSpPr>
        <p:spPr>
          <a:xfrm>
            <a:off x="7224847" y="3428999"/>
            <a:ext cx="2044171" cy="1382485"/>
          </a:xfrm>
          <a:prstGeom prst="ellipse">
            <a:avLst/>
          </a:prstGeom>
          <a:solidFill>
            <a:srgbClr val="6D9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t>Research</a:t>
            </a:r>
            <a:endParaRPr lang="en-ZM" sz="1800" b="1" i="1" dirty="0"/>
          </a:p>
        </p:txBody>
      </p:sp>
      <p:sp>
        <p:nvSpPr>
          <p:cNvPr id="9" name="Oval 8">
            <a:extLst>
              <a:ext uri="{FF2B5EF4-FFF2-40B4-BE49-F238E27FC236}">
                <a16:creationId xmlns:a16="http://schemas.microsoft.com/office/drawing/2014/main" id="{133701D2-25DD-FBA2-A22C-B930B009CE45}"/>
              </a:ext>
            </a:extLst>
          </p:cNvPr>
          <p:cNvSpPr/>
          <p:nvPr/>
        </p:nvSpPr>
        <p:spPr>
          <a:xfrm>
            <a:off x="2485463" y="3864582"/>
            <a:ext cx="2297789" cy="1530489"/>
          </a:xfrm>
          <a:prstGeom prst="ellipse">
            <a:avLst/>
          </a:prstGeom>
          <a:solidFill>
            <a:srgbClr val="7246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t>Material development</a:t>
            </a:r>
            <a:endParaRPr lang="en-ZM" sz="1800" b="1" i="1" dirty="0"/>
          </a:p>
        </p:txBody>
      </p:sp>
      <p:sp>
        <p:nvSpPr>
          <p:cNvPr id="10" name="Oval 9">
            <a:extLst>
              <a:ext uri="{FF2B5EF4-FFF2-40B4-BE49-F238E27FC236}">
                <a16:creationId xmlns:a16="http://schemas.microsoft.com/office/drawing/2014/main" id="{21781856-5249-7A08-22B7-E72BD0F9F9AC}"/>
              </a:ext>
            </a:extLst>
          </p:cNvPr>
          <p:cNvSpPr/>
          <p:nvPr/>
        </p:nvSpPr>
        <p:spPr>
          <a:xfrm>
            <a:off x="4981964" y="4703828"/>
            <a:ext cx="2044171" cy="1382485"/>
          </a:xfrm>
          <a:prstGeom prst="ellipse">
            <a:avLst/>
          </a:prstGeom>
          <a:solidFill>
            <a:srgbClr val="DD7E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t>Funding</a:t>
            </a:r>
            <a:r>
              <a:rPr lang="en-US" sz="1800" i="1" dirty="0"/>
              <a:t> </a:t>
            </a:r>
            <a:endParaRPr lang="en-ZM" sz="1800" i="1" dirty="0"/>
          </a:p>
        </p:txBody>
      </p:sp>
      <p:sp>
        <p:nvSpPr>
          <p:cNvPr id="12" name="Smiley Face 11">
            <a:extLst>
              <a:ext uri="{FF2B5EF4-FFF2-40B4-BE49-F238E27FC236}">
                <a16:creationId xmlns:a16="http://schemas.microsoft.com/office/drawing/2014/main" id="{CB61D19B-5ABF-9682-1834-C061853C9705}"/>
              </a:ext>
            </a:extLst>
          </p:cNvPr>
          <p:cNvSpPr/>
          <p:nvPr/>
        </p:nvSpPr>
        <p:spPr>
          <a:xfrm>
            <a:off x="5586714" y="1858888"/>
            <a:ext cx="509286" cy="498873"/>
          </a:xfrm>
          <a:prstGeom prst="smileyFac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pic>
        <p:nvPicPr>
          <p:cNvPr id="5122" name="Picture 2">
            <a:extLst>
              <a:ext uri="{FF2B5EF4-FFF2-40B4-BE49-F238E27FC236}">
                <a16:creationId xmlns:a16="http://schemas.microsoft.com/office/drawing/2014/main" id="{25A9DAE2-C212-FB74-470D-D01231402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50" y="3582158"/>
            <a:ext cx="1530489" cy="15304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56305C6-FE5E-BFC2-373A-9B5053080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847" y="1919869"/>
            <a:ext cx="1183822" cy="12549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4EB60B2-3E30-C2C2-5A3E-0F308F6CE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1751" y="4604112"/>
            <a:ext cx="1091065" cy="148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3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68" name="Google Shape;168;g36c2f88e17f_0_21"/>
          <p:cNvSpPr txBox="1">
            <a:spLocks noGrp="1"/>
          </p:cNvSpPr>
          <p:nvPr>
            <p:ph type="sldNum" idx="12"/>
          </p:nvPr>
        </p:nvSpPr>
        <p:spPr>
          <a:xfrm>
            <a:off x="9119737" y="6408098"/>
            <a:ext cx="2822100" cy="246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69" name="Google Shape;169;g36c2f88e17f_0_21"/>
          <p:cNvSpPr txBox="1">
            <a:spLocks noGrp="1"/>
          </p:cNvSpPr>
          <p:nvPr>
            <p:ph type="title"/>
          </p:nvPr>
        </p:nvSpPr>
        <p:spPr>
          <a:xfrm>
            <a:off x="980825" y="398901"/>
            <a:ext cx="10280700" cy="4248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52331D"/>
              </a:buClr>
              <a:buSzPts val="4400"/>
              <a:buFont typeface="Play"/>
              <a:buNone/>
            </a:pPr>
            <a:r>
              <a:rPr lang="en-US" sz="2400" b="1">
                <a:solidFill>
                  <a:srgbClr val="7F340D"/>
                </a:solidFill>
              </a:rPr>
              <a:t>DONORS</a:t>
            </a:r>
            <a:r>
              <a:rPr lang="en-US" sz="2400" b="1"/>
              <a:t> </a:t>
            </a:r>
            <a:endParaRPr sz="2400" b="1"/>
          </a:p>
        </p:txBody>
      </p:sp>
      <p:sp>
        <p:nvSpPr>
          <p:cNvPr id="170" name="Google Shape;170;g36c2f88e17f_0_21"/>
          <p:cNvSpPr txBox="1"/>
          <p:nvPr/>
        </p:nvSpPr>
        <p:spPr>
          <a:xfrm>
            <a:off x="844952" y="1049526"/>
            <a:ext cx="7755038" cy="385272"/>
          </a:xfrm>
          <a:prstGeom prst="rect">
            <a:avLst/>
          </a:prstGeom>
          <a:noFill/>
          <a:ln>
            <a:noFill/>
          </a:ln>
        </p:spPr>
        <p:txBody>
          <a:bodyPr spcFirstLastPara="1" wrap="square" lIns="161225" tIns="161225" rIns="161225" bIns="161225" anchor="ctr" anchorCtr="0">
            <a:noAutofit/>
          </a:bodyPr>
          <a:lstStyle/>
          <a:p>
            <a:pPr marL="0" marR="0" lvl="0" indent="0" algn="l" rtl="0">
              <a:lnSpc>
                <a:spcPct val="100000"/>
              </a:lnSpc>
              <a:spcBef>
                <a:spcPts val="0"/>
              </a:spcBef>
              <a:spcAft>
                <a:spcPts val="0"/>
              </a:spcAft>
              <a:buClr>
                <a:srgbClr val="000000"/>
              </a:buClr>
              <a:buSzPts val="2381"/>
              <a:buFont typeface="Arial"/>
              <a:buNone/>
            </a:pPr>
            <a:r>
              <a:rPr lang="en-US" sz="2381" b="1" i="0" u="none" strike="noStrike" cap="none" dirty="0">
                <a:solidFill>
                  <a:srgbClr val="275316"/>
                </a:solidFill>
                <a:latin typeface="Roboto"/>
                <a:ea typeface="Roboto"/>
                <a:cs typeface="Roboto"/>
                <a:sym typeface="Roboto"/>
              </a:rPr>
              <a:t>BUT: External support can be a double-edged sword</a:t>
            </a:r>
            <a:endParaRPr sz="1455" b="0" i="0" u="none" strike="noStrike" cap="none" dirty="0">
              <a:solidFill>
                <a:srgbClr val="275316"/>
              </a:solidFill>
              <a:latin typeface="Roboto"/>
              <a:ea typeface="Roboto"/>
              <a:cs typeface="Roboto"/>
              <a:sym typeface="Roboto"/>
            </a:endParaRPr>
          </a:p>
        </p:txBody>
      </p:sp>
      <p:sp>
        <p:nvSpPr>
          <p:cNvPr id="171" name="Google Shape;171;g36c2f88e17f_0_21"/>
          <p:cNvSpPr txBox="1"/>
          <p:nvPr/>
        </p:nvSpPr>
        <p:spPr>
          <a:xfrm>
            <a:off x="546650" y="643122"/>
            <a:ext cx="10280700" cy="323700"/>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sp>
        <p:nvSpPr>
          <p:cNvPr id="174" name="Google Shape;174;g36c2f88e17f_0_21"/>
          <p:cNvSpPr/>
          <p:nvPr/>
        </p:nvSpPr>
        <p:spPr>
          <a:xfrm>
            <a:off x="980825" y="4516795"/>
            <a:ext cx="4470851" cy="1811388"/>
          </a:xfrm>
          <a:prstGeom prst="roundRect">
            <a:avLst>
              <a:gd name="adj" fmla="val 16667"/>
            </a:avLst>
          </a:prstGeom>
          <a:solidFill>
            <a:srgbClr val="12501B"/>
          </a:solidFill>
          <a:ln>
            <a:noFill/>
          </a:ln>
        </p:spPr>
        <p:txBody>
          <a:bodyPr spcFirstLastPara="1" wrap="square" lIns="91425" tIns="45700" rIns="91425" bIns="45700" anchor="ctr"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400" b="1" i="0" u="none" strike="noStrike" cap="none" dirty="0">
                <a:solidFill>
                  <a:schemeClr val="lt1"/>
                </a:solidFill>
                <a:latin typeface="Arial"/>
                <a:ea typeface="Arial"/>
                <a:cs typeface="Arial"/>
                <a:sym typeface="Arial"/>
              </a:rPr>
              <a:t>Long-term collaboration with government can strengthen early grade reading initiatives and support:</a:t>
            </a:r>
            <a:endParaRPr sz="1400" b="1" i="0" u="none" strike="noStrike" cap="none" dirty="0">
              <a:solidFill>
                <a:schemeClr val="lt1"/>
              </a:solidFill>
              <a:latin typeface="Arial"/>
              <a:ea typeface="Arial"/>
              <a:cs typeface="Arial"/>
              <a:sym typeface="Arial"/>
            </a:endParaRPr>
          </a:p>
          <a:p>
            <a:pPr marL="457200" marR="0" lvl="0" indent="-317500" algn="l" rtl="0">
              <a:lnSpc>
                <a:spcPct val="115000"/>
              </a:lnSpc>
              <a:spcBef>
                <a:spcPts val="1200"/>
              </a:spcBef>
              <a:spcAft>
                <a:spcPts val="0"/>
              </a:spcAft>
              <a:buClr>
                <a:schemeClr val="lt1"/>
              </a:buClr>
              <a:buSzPts val="1400"/>
              <a:buFont typeface="Arial"/>
              <a:buChar char="●"/>
            </a:pPr>
            <a:r>
              <a:rPr lang="en-US" sz="1400" b="1" i="0" u="none" strike="noStrike" cap="none" dirty="0">
                <a:solidFill>
                  <a:schemeClr val="lt1"/>
                </a:solidFill>
                <a:latin typeface="Arial"/>
                <a:ea typeface="Arial"/>
                <a:cs typeface="Arial"/>
                <a:sym typeface="Arial"/>
              </a:rPr>
              <a:t>More evidence generation</a:t>
            </a:r>
            <a:endParaRPr sz="1400" b="1" i="0" u="none" strike="noStrike" cap="none" dirty="0">
              <a:solidFill>
                <a:schemeClr val="lt1"/>
              </a:solidFill>
              <a:latin typeface="Arial"/>
              <a:ea typeface="Arial"/>
              <a:cs typeface="Arial"/>
              <a:sym typeface="Arial"/>
            </a:endParaRPr>
          </a:p>
          <a:p>
            <a:pPr marL="457200" marR="0" lvl="0" indent="-317500" algn="l" rtl="0">
              <a:lnSpc>
                <a:spcPct val="115000"/>
              </a:lnSpc>
              <a:spcBef>
                <a:spcPts val="0"/>
              </a:spcBef>
              <a:spcAft>
                <a:spcPts val="0"/>
              </a:spcAft>
              <a:buClr>
                <a:schemeClr val="lt1"/>
              </a:buClr>
              <a:buSzPts val="1400"/>
              <a:buFont typeface="Arial"/>
              <a:buChar char="●"/>
            </a:pPr>
            <a:r>
              <a:rPr lang="en-US" sz="1400" b="1" i="0" u="none" strike="noStrike" cap="none" dirty="0">
                <a:solidFill>
                  <a:schemeClr val="lt1"/>
                </a:solidFill>
                <a:latin typeface="Arial"/>
                <a:ea typeface="Arial"/>
                <a:cs typeface="Arial"/>
                <a:sym typeface="Arial"/>
              </a:rPr>
              <a:t>Investment in pre-service teacher education (cost-effective and scalable)</a:t>
            </a:r>
            <a:endParaRPr sz="1400" b="1" i="0" u="none" strike="noStrike" cap="none" dirty="0">
              <a:solidFill>
                <a:schemeClr val="lt1"/>
              </a:solidFill>
              <a:latin typeface="Arial"/>
              <a:ea typeface="Arial"/>
              <a:cs typeface="Arial"/>
              <a:sym typeface="Arial"/>
            </a:endParaRPr>
          </a:p>
        </p:txBody>
      </p:sp>
      <p:sp>
        <p:nvSpPr>
          <p:cNvPr id="3" name="Cloud 2">
            <a:extLst>
              <a:ext uri="{FF2B5EF4-FFF2-40B4-BE49-F238E27FC236}">
                <a16:creationId xmlns:a16="http://schemas.microsoft.com/office/drawing/2014/main" id="{FDE3713E-AFB6-1B1F-A3C5-C2F09CFDDC2C}"/>
              </a:ext>
            </a:extLst>
          </p:cNvPr>
          <p:cNvSpPr/>
          <p:nvPr/>
        </p:nvSpPr>
        <p:spPr>
          <a:xfrm>
            <a:off x="606600" y="1577919"/>
            <a:ext cx="4984581" cy="2245406"/>
          </a:xfrm>
          <a:prstGeom prst="cloud">
            <a:avLst/>
          </a:prstGeom>
          <a:solidFill>
            <a:srgbClr val="DD7E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228600" algn="ctr">
              <a:lnSpc>
                <a:spcPct val="115000"/>
              </a:lnSpc>
              <a:spcBef>
                <a:spcPts val="1200"/>
              </a:spcBef>
              <a:buClr>
                <a:schemeClr val="dk1"/>
              </a:buClr>
              <a:buSzPts val="1100"/>
            </a:pPr>
            <a:r>
              <a:rPr lang="en-US" sz="1600" b="1" dirty="0">
                <a:ea typeface="Arial"/>
                <a:cs typeface="Arial"/>
              </a:rPr>
              <a:t>Short-term impact expectations from certain donors can undermine sustained programming for long-term benefits</a:t>
            </a:r>
          </a:p>
        </p:txBody>
      </p:sp>
      <p:sp>
        <p:nvSpPr>
          <p:cNvPr id="7" name="Cloud 6">
            <a:extLst>
              <a:ext uri="{FF2B5EF4-FFF2-40B4-BE49-F238E27FC236}">
                <a16:creationId xmlns:a16="http://schemas.microsoft.com/office/drawing/2014/main" id="{8D036BA4-7A09-F7B0-EA4E-DE1EADE45D77}"/>
              </a:ext>
            </a:extLst>
          </p:cNvPr>
          <p:cNvSpPr/>
          <p:nvPr/>
        </p:nvSpPr>
        <p:spPr>
          <a:xfrm>
            <a:off x="6096000" y="1577918"/>
            <a:ext cx="5297330" cy="1918061"/>
          </a:xfrm>
          <a:prstGeom prst="cloud">
            <a:avLst/>
          </a:prstGeom>
          <a:solidFill>
            <a:srgbClr val="DD7E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228600" algn="ctr">
              <a:lnSpc>
                <a:spcPct val="115000"/>
              </a:lnSpc>
              <a:spcBef>
                <a:spcPts val="1200"/>
              </a:spcBef>
              <a:buClr>
                <a:schemeClr val="dk1"/>
              </a:buClr>
              <a:buSzPts val="1100"/>
            </a:pPr>
            <a:r>
              <a:rPr lang="en-US" b="1" dirty="0">
                <a:ea typeface="Arial"/>
                <a:cs typeface="Arial"/>
              </a:rPr>
              <a:t> </a:t>
            </a:r>
            <a:r>
              <a:rPr lang="en-US" sz="1600" b="1" dirty="0">
                <a:ea typeface="Arial"/>
                <a:cs typeface="Arial"/>
              </a:rPr>
              <a:t>Many  well- meaning interventions are not leading to sustained change, but rather distracting efforts</a:t>
            </a:r>
          </a:p>
        </p:txBody>
      </p:sp>
      <p:sp>
        <p:nvSpPr>
          <p:cNvPr id="8" name="Arrow: Down 7">
            <a:extLst>
              <a:ext uri="{FF2B5EF4-FFF2-40B4-BE49-F238E27FC236}">
                <a16:creationId xmlns:a16="http://schemas.microsoft.com/office/drawing/2014/main" id="{3C2D6ADA-9244-9D86-95B0-5F575E488E3C}"/>
              </a:ext>
            </a:extLst>
          </p:cNvPr>
          <p:cNvSpPr/>
          <p:nvPr/>
        </p:nvSpPr>
        <p:spPr>
          <a:xfrm>
            <a:off x="2856574" y="3932057"/>
            <a:ext cx="484632" cy="511940"/>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9" name="Google Shape;174;g36c2f88e17f_0_21">
            <a:extLst>
              <a:ext uri="{FF2B5EF4-FFF2-40B4-BE49-F238E27FC236}">
                <a16:creationId xmlns:a16="http://schemas.microsoft.com/office/drawing/2014/main" id="{31F75E6C-5C92-C5A9-2A4B-FE0D8F982FA7}"/>
              </a:ext>
            </a:extLst>
          </p:cNvPr>
          <p:cNvSpPr/>
          <p:nvPr/>
        </p:nvSpPr>
        <p:spPr>
          <a:xfrm>
            <a:off x="7743463" y="4107075"/>
            <a:ext cx="4109013" cy="1173007"/>
          </a:xfrm>
          <a:prstGeom prst="roundRect">
            <a:avLst>
              <a:gd name="adj" fmla="val 50000"/>
            </a:avLst>
          </a:prstGeom>
          <a:solidFill>
            <a:srgbClr val="12501B"/>
          </a:solidFill>
          <a:ln>
            <a:noFill/>
          </a:ln>
        </p:spPr>
        <p:txBody>
          <a:bodyPr spcFirstLastPara="1" wrap="square" lIns="91425" tIns="45700" rIns="91425" bIns="45700" anchor="ctr" anchorCtr="0">
            <a:noAutofit/>
          </a:bodyPr>
          <a:lstStyle/>
          <a:p>
            <a:pPr lvl="0" algn="ctr">
              <a:lnSpc>
                <a:spcPct val="115000"/>
              </a:lnSpc>
              <a:spcBef>
                <a:spcPts val="1200"/>
              </a:spcBef>
              <a:buClr>
                <a:schemeClr val="dk1"/>
              </a:buClr>
              <a:buSzPts val="1100"/>
            </a:pPr>
            <a:r>
              <a:rPr lang="en-US" b="1" i="1" dirty="0">
                <a:solidFill>
                  <a:schemeClr val="bg1"/>
                </a:solidFill>
              </a:rPr>
              <a:t>More efforts need to be made to formalize collaboration to improve administrative and financial coordination</a:t>
            </a:r>
          </a:p>
          <a:p>
            <a:pPr lvl="0" algn="ctr">
              <a:spcBef>
                <a:spcPts val="1200"/>
              </a:spcBef>
              <a:buSzPts val="1455"/>
            </a:pPr>
            <a:endParaRPr lang="en-US" sz="1100" dirty="0">
              <a:solidFill>
                <a:schemeClr val="bg1"/>
              </a:solidFill>
            </a:endParaRPr>
          </a:p>
        </p:txBody>
      </p:sp>
      <p:sp>
        <p:nvSpPr>
          <p:cNvPr id="10" name="Arrow: Down 9">
            <a:extLst>
              <a:ext uri="{FF2B5EF4-FFF2-40B4-BE49-F238E27FC236}">
                <a16:creationId xmlns:a16="http://schemas.microsoft.com/office/drawing/2014/main" id="{1C8B6E7E-5A44-2B5B-D90A-56438BDD9E95}"/>
              </a:ext>
            </a:extLst>
          </p:cNvPr>
          <p:cNvSpPr/>
          <p:nvPr/>
        </p:nvSpPr>
        <p:spPr>
          <a:xfrm>
            <a:off x="9400641" y="3420118"/>
            <a:ext cx="484632" cy="511939"/>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1" name="Cloud 10">
            <a:extLst>
              <a:ext uri="{FF2B5EF4-FFF2-40B4-BE49-F238E27FC236}">
                <a16:creationId xmlns:a16="http://schemas.microsoft.com/office/drawing/2014/main" id="{6F84DDFC-53F5-9855-D8A8-5F738DB8C8D9}"/>
              </a:ext>
            </a:extLst>
          </p:cNvPr>
          <p:cNvSpPr/>
          <p:nvPr/>
        </p:nvSpPr>
        <p:spPr>
          <a:xfrm>
            <a:off x="5011839" y="5046612"/>
            <a:ext cx="4388802" cy="1811388"/>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There should be a push towards project cycles of at least 3-5 years to reduce fragmentation </a:t>
            </a:r>
            <a:endParaRPr lang="en-ZM" sz="1800" dirty="0"/>
          </a:p>
        </p:txBody>
      </p:sp>
      <p:sp>
        <p:nvSpPr>
          <p:cNvPr id="17" name="Arrow: Down 16">
            <a:extLst>
              <a:ext uri="{FF2B5EF4-FFF2-40B4-BE49-F238E27FC236}">
                <a16:creationId xmlns:a16="http://schemas.microsoft.com/office/drawing/2014/main" id="{0421C584-4E47-C815-2D33-783FB8EF6542}"/>
              </a:ext>
            </a:extLst>
          </p:cNvPr>
          <p:cNvSpPr/>
          <p:nvPr/>
        </p:nvSpPr>
        <p:spPr>
          <a:xfrm>
            <a:off x="6199836" y="3639099"/>
            <a:ext cx="484632" cy="1130381"/>
          </a:xfrm>
          <a:prstGeom prst="downArrow">
            <a:avLst/>
          </a:prstGeom>
          <a:solidFill>
            <a:srgbClr val="5233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Google Shape;183;p11"/>
          <p:cNvSpPr txBox="1">
            <a:spLocks noGrp="1"/>
          </p:cNvSpPr>
          <p:nvPr>
            <p:ph type="sldNum" idx="12"/>
          </p:nvPr>
        </p:nvSpPr>
        <p:spPr>
          <a:xfrm>
            <a:off x="9119737" y="6408098"/>
            <a:ext cx="2822153" cy="24622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84" name="Google Shape;184;p11"/>
          <p:cNvSpPr txBox="1">
            <a:spLocks noGrp="1"/>
          </p:cNvSpPr>
          <p:nvPr>
            <p:ph type="title"/>
          </p:nvPr>
        </p:nvSpPr>
        <p:spPr>
          <a:xfrm>
            <a:off x="980826" y="398898"/>
            <a:ext cx="10280700" cy="4248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52331D"/>
              </a:buClr>
              <a:buSzPts val="4400"/>
              <a:buFont typeface="Play"/>
              <a:buNone/>
            </a:pPr>
            <a:r>
              <a:rPr lang="en-US" sz="2400" b="1">
                <a:solidFill>
                  <a:srgbClr val="7F340D"/>
                </a:solidFill>
              </a:rPr>
              <a:t>Educational NGOs</a:t>
            </a:r>
            <a:endParaRPr sz="2400" b="1">
              <a:solidFill>
                <a:srgbClr val="7F340D"/>
              </a:solidFill>
            </a:endParaRPr>
          </a:p>
        </p:txBody>
      </p:sp>
      <p:sp>
        <p:nvSpPr>
          <p:cNvPr id="185" name="Google Shape;185;p11"/>
          <p:cNvSpPr txBox="1"/>
          <p:nvPr/>
        </p:nvSpPr>
        <p:spPr>
          <a:xfrm>
            <a:off x="546648" y="1022230"/>
            <a:ext cx="10714878" cy="445487"/>
          </a:xfrm>
          <a:prstGeom prst="rect">
            <a:avLst/>
          </a:prstGeom>
          <a:noFill/>
          <a:ln>
            <a:noFill/>
          </a:ln>
        </p:spPr>
        <p:txBody>
          <a:bodyPr spcFirstLastPara="1" wrap="square" lIns="161225" tIns="161225" rIns="161225" bIns="161225" anchor="ctr" anchorCtr="0">
            <a:noAutofit/>
          </a:bodyPr>
          <a:lstStyle/>
          <a:p>
            <a:pPr marL="0" marR="0" lvl="0" indent="0" algn="l" rtl="0">
              <a:lnSpc>
                <a:spcPct val="100000"/>
              </a:lnSpc>
              <a:spcBef>
                <a:spcPts val="0"/>
              </a:spcBef>
              <a:spcAft>
                <a:spcPts val="0"/>
              </a:spcAft>
              <a:buClr>
                <a:srgbClr val="000000"/>
              </a:buClr>
              <a:buSzPts val="2381"/>
              <a:buFont typeface="Arial"/>
              <a:buNone/>
            </a:pPr>
            <a:r>
              <a:rPr lang="en-US" sz="1800" b="1" i="0" u="none" strike="noStrike" cap="none" dirty="0">
                <a:solidFill>
                  <a:schemeClr val="dk1"/>
                </a:solidFill>
                <a:latin typeface="Roboto"/>
                <a:ea typeface="Roboto"/>
                <a:cs typeface="Roboto"/>
                <a:sym typeface="Roboto"/>
              </a:rPr>
              <a:t>Several NGOs have contributed greatly to Early Grade Reading Efforts </a:t>
            </a:r>
            <a:r>
              <a:rPr lang="en-US" sz="1800" b="1" i="0" u="none" strike="noStrike" cap="none" dirty="0">
                <a:solidFill>
                  <a:schemeClr val="dk1"/>
                </a:solidFill>
                <a:latin typeface="Arial"/>
                <a:ea typeface="Arial"/>
                <a:cs typeface="Arial"/>
                <a:sym typeface="Arial"/>
              </a:rPr>
              <a:t>BUT . ……</a:t>
            </a:r>
            <a:endParaRPr sz="1800" b="1" i="0" u="none" strike="noStrike" cap="none" dirty="0">
              <a:solidFill>
                <a:schemeClr val="dk1"/>
              </a:solidFill>
              <a:latin typeface="Roboto"/>
              <a:ea typeface="Roboto"/>
              <a:cs typeface="Roboto"/>
              <a:sym typeface="Roboto"/>
            </a:endParaRPr>
          </a:p>
        </p:txBody>
      </p:sp>
      <p:sp>
        <p:nvSpPr>
          <p:cNvPr id="186" name="Google Shape;186;p11"/>
          <p:cNvSpPr txBox="1"/>
          <p:nvPr/>
        </p:nvSpPr>
        <p:spPr>
          <a:xfrm>
            <a:off x="546648" y="597429"/>
            <a:ext cx="10280701" cy="325585"/>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sp>
        <p:nvSpPr>
          <p:cNvPr id="3" name="Arrow: Pentagon 2">
            <a:extLst>
              <a:ext uri="{FF2B5EF4-FFF2-40B4-BE49-F238E27FC236}">
                <a16:creationId xmlns:a16="http://schemas.microsoft.com/office/drawing/2014/main" id="{3286E2E9-8C3A-9DC4-4909-469AB5A4BCF1}"/>
              </a:ext>
            </a:extLst>
          </p:cNvPr>
          <p:cNvSpPr/>
          <p:nvPr/>
        </p:nvSpPr>
        <p:spPr>
          <a:xfrm rot="1002240">
            <a:off x="4217590" y="5137710"/>
            <a:ext cx="1107179" cy="299215"/>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dirty="0"/>
          </a:p>
        </p:txBody>
      </p:sp>
      <p:sp>
        <p:nvSpPr>
          <p:cNvPr id="4" name="Oval 3">
            <a:extLst>
              <a:ext uri="{FF2B5EF4-FFF2-40B4-BE49-F238E27FC236}">
                <a16:creationId xmlns:a16="http://schemas.microsoft.com/office/drawing/2014/main" id="{157C3791-F29A-8BC7-E8AE-2F49643AADE3}"/>
              </a:ext>
            </a:extLst>
          </p:cNvPr>
          <p:cNvSpPr/>
          <p:nvPr/>
        </p:nvSpPr>
        <p:spPr>
          <a:xfrm>
            <a:off x="5601146" y="4822636"/>
            <a:ext cx="2254779" cy="170857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Arial"/>
                <a:cs typeface="Arial"/>
              </a:rPr>
              <a:t> </a:t>
            </a:r>
            <a:r>
              <a:rPr lang="en-US" sz="1600" b="1" dirty="0">
                <a:ea typeface="Arial"/>
                <a:cs typeface="Arial"/>
              </a:rPr>
              <a:t>Fragmented landscape</a:t>
            </a:r>
            <a:endParaRPr lang="en-ZM" sz="1600" b="1" dirty="0"/>
          </a:p>
        </p:txBody>
      </p:sp>
      <p:sp>
        <p:nvSpPr>
          <p:cNvPr id="5" name="Oval 4">
            <a:extLst>
              <a:ext uri="{FF2B5EF4-FFF2-40B4-BE49-F238E27FC236}">
                <a16:creationId xmlns:a16="http://schemas.microsoft.com/office/drawing/2014/main" id="{DF458A3D-F053-8232-8CC9-163CCB69AAB2}"/>
              </a:ext>
            </a:extLst>
          </p:cNvPr>
          <p:cNvSpPr/>
          <p:nvPr/>
        </p:nvSpPr>
        <p:spPr>
          <a:xfrm>
            <a:off x="5344410" y="2286086"/>
            <a:ext cx="3510832" cy="2069346"/>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SzPts val="1500"/>
            </a:pPr>
            <a:r>
              <a:rPr lang="en-US" dirty="0">
                <a:ea typeface="Arial"/>
                <a:cs typeface="Arial"/>
              </a:rPr>
              <a:t> </a:t>
            </a:r>
            <a:r>
              <a:rPr lang="en-US" sz="1800" dirty="0">
                <a:ea typeface="Arial"/>
                <a:cs typeface="Arial"/>
              </a:rPr>
              <a:t>focus and attention is diverted from consistent and cohesive, research-based educational practices.</a:t>
            </a:r>
          </a:p>
        </p:txBody>
      </p:sp>
      <p:sp>
        <p:nvSpPr>
          <p:cNvPr id="6" name="Oval 5">
            <a:extLst>
              <a:ext uri="{FF2B5EF4-FFF2-40B4-BE49-F238E27FC236}">
                <a16:creationId xmlns:a16="http://schemas.microsoft.com/office/drawing/2014/main" id="{B566F37B-6F05-5BAA-EC78-DCE580E5FAA3}"/>
              </a:ext>
            </a:extLst>
          </p:cNvPr>
          <p:cNvSpPr/>
          <p:nvPr/>
        </p:nvSpPr>
        <p:spPr>
          <a:xfrm>
            <a:off x="980826" y="3428999"/>
            <a:ext cx="3156882" cy="1888957"/>
          </a:xfrm>
          <a:prstGeom prst="ellipse">
            <a:avLst/>
          </a:prstGeom>
          <a:solidFill>
            <a:srgbClr val="DD7E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ea typeface="Arial"/>
                <a:cs typeface="Arial"/>
              </a:rPr>
              <a:t>Too many projects and too many  project-specific materials and tools </a:t>
            </a:r>
            <a:endParaRPr lang="en-ZM" sz="1800" b="1" dirty="0"/>
          </a:p>
        </p:txBody>
      </p:sp>
      <p:sp>
        <p:nvSpPr>
          <p:cNvPr id="7" name="Equals 6">
            <a:extLst>
              <a:ext uri="{FF2B5EF4-FFF2-40B4-BE49-F238E27FC236}">
                <a16:creationId xmlns:a16="http://schemas.microsoft.com/office/drawing/2014/main" id="{369B3462-7FDF-9A30-6002-2E6974DAFF19}"/>
              </a:ext>
            </a:extLst>
          </p:cNvPr>
          <p:cNvSpPr/>
          <p:nvPr/>
        </p:nvSpPr>
        <p:spPr>
          <a:xfrm>
            <a:off x="8197577" y="4484793"/>
            <a:ext cx="914400" cy="675685"/>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solidFill>
                <a:schemeClr val="tx1"/>
              </a:solidFill>
            </a:endParaRPr>
          </a:p>
        </p:txBody>
      </p:sp>
      <p:sp>
        <p:nvSpPr>
          <p:cNvPr id="9" name="Arrow: Pentagon 8">
            <a:extLst>
              <a:ext uri="{FF2B5EF4-FFF2-40B4-BE49-F238E27FC236}">
                <a16:creationId xmlns:a16="http://schemas.microsoft.com/office/drawing/2014/main" id="{AC791A7A-E2F6-407F-C0D2-0216C662FA1F}"/>
              </a:ext>
            </a:extLst>
          </p:cNvPr>
          <p:cNvSpPr/>
          <p:nvPr/>
        </p:nvSpPr>
        <p:spPr>
          <a:xfrm rot="21052369">
            <a:off x="4326312" y="3642389"/>
            <a:ext cx="1107179" cy="333820"/>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dirty="0"/>
          </a:p>
        </p:txBody>
      </p:sp>
      <p:sp>
        <p:nvSpPr>
          <p:cNvPr id="23" name="Cloud 22">
            <a:extLst>
              <a:ext uri="{FF2B5EF4-FFF2-40B4-BE49-F238E27FC236}">
                <a16:creationId xmlns:a16="http://schemas.microsoft.com/office/drawing/2014/main" id="{A9D2022D-1CDC-DC65-87B0-7E7ECE613A0A}"/>
              </a:ext>
            </a:extLst>
          </p:cNvPr>
          <p:cNvSpPr/>
          <p:nvPr/>
        </p:nvSpPr>
        <p:spPr>
          <a:xfrm>
            <a:off x="757989" y="1540043"/>
            <a:ext cx="3019927" cy="1582112"/>
          </a:xfrm>
          <a:prstGeom prst="cloud">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rPr>
              <a:t>Status Quo</a:t>
            </a:r>
          </a:p>
          <a:p>
            <a:pPr algn="ctr"/>
            <a:r>
              <a:rPr lang="en-US" sz="1800" b="1" dirty="0">
                <a:solidFill>
                  <a:schemeClr val="bg2"/>
                </a:solidFill>
              </a:rPr>
              <a:t>= Uncoordinated approach</a:t>
            </a:r>
            <a:endParaRPr lang="en-ZM" sz="1800" b="1" dirty="0">
              <a:solidFill>
                <a:schemeClr val="bg2"/>
              </a:solidFill>
            </a:endParaRPr>
          </a:p>
        </p:txBody>
      </p:sp>
      <p:sp>
        <p:nvSpPr>
          <p:cNvPr id="24" name="Cloud 23">
            <a:extLst>
              <a:ext uri="{FF2B5EF4-FFF2-40B4-BE49-F238E27FC236}">
                <a16:creationId xmlns:a16="http://schemas.microsoft.com/office/drawing/2014/main" id="{7C4F4657-3073-3C5E-5C9E-2212118D2947}"/>
              </a:ext>
            </a:extLst>
          </p:cNvPr>
          <p:cNvSpPr/>
          <p:nvPr/>
        </p:nvSpPr>
        <p:spPr>
          <a:xfrm>
            <a:off x="9111977" y="3429000"/>
            <a:ext cx="3080023" cy="2406770"/>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err="1">
                <a:solidFill>
                  <a:schemeClr val="bg2"/>
                </a:solidFill>
                <a:ea typeface="Arial"/>
                <a:cs typeface="Arial"/>
              </a:rPr>
              <a:t>Unfavourable</a:t>
            </a:r>
            <a:r>
              <a:rPr lang="en-US" sz="1800" b="1" i="1" dirty="0">
                <a:solidFill>
                  <a:schemeClr val="bg2"/>
                </a:solidFill>
                <a:ea typeface="Arial"/>
                <a:cs typeface="Arial"/>
              </a:rPr>
              <a:t> environment for comprehensive, system-wide reform.</a:t>
            </a:r>
            <a:endParaRPr lang="en-ZM" sz="1800" b="1" i="1" dirty="0">
              <a:solidFill>
                <a:schemeClr val="bg2"/>
              </a:solidFill>
            </a:endParaRPr>
          </a:p>
          <a:p>
            <a:pPr algn="ctr"/>
            <a:endParaRPr lang="en-ZM" dirty="0"/>
          </a:p>
        </p:txBody>
      </p:sp>
      <p:pic>
        <p:nvPicPr>
          <p:cNvPr id="2050" name="Picture 2">
            <a:extLst>
              <a:ext uri="{FF2B5EF4-FFF2-40B4-BE49-F238E27FC236}">
                <a16:creationId xmlns:a16="http://schemas.microsoft.com/office/drawing/2014/main" id="{6FFE5BDB-A709-3CA3-17AE-26BC3CAC5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737" y="1430445"/>
            <a:ext cx="1301999" cy="956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82">
          <a:extLst>
            <a:ext uri="{FF2B5EF4-FFF2-40B4-BE49-F238E27FC236}">
              <a16:creationId xmlns:a16="http://schemas.microsoft.com/office/drawing/2014/main" id="{CA610C6C-A974-4959-65AE-B0A157F52B42}"/>
            </a:ext>
          </a:extLst>
        </p:cNvPr>
        <p:cNvGrpSpPr/>
        <p:nvPr/>
      </p:nvGrpSpPr>
      <p:grpSpPr>
        <a:xfrm>
          <a:off x="0" y="0"/>
          <a:ext cx="0" cy="0"/>
          <a:chOff x="0" y="0"/>
          <a:chExt cx="0" cy="0"/>
        </a:xfrm>
      </p:grpSpPr>
      <p:sp>
        <p:nvSpPr>
          <p:cNvPr id="183" name="Google Shape;183;p11">
            <a:extLst>
              <a:ext uri="{FF2B5EF4-FFF2-40B4-BE49-F238E27FC236}">
                <a16:creationId xmlns:a16="http://schemas.microsoft.com/office/drawing/2014/main" id="{09813C6E-D943-39DC-E388-9C2AC66525A0}"/>
              </a:ext>
            </a:extLst>
          </p:cNvPr>
          <p:cNvSpPr txBox="1">
            <a:spLocks noGrp="1"/>
          </p:cNvSpPr>
          <p:nvPr>
            <p:ph type="sldNum" idx="12"/>
          </p:nvPr>
        </p:nvSpPr>
        <p:spPr>
          <a:xfrm>
            <a:off x="9119737" y="6408098"/>
            <a:ext cx="2822153" cy="24622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84" name="Google Shape;184;p11">
            <a:extLst>
              <a:ext uri="{FF2B5EF4-FFF2-40B4-BE49-F238E27FC236}">
                <a16:creationId xmlns:a16="http://schemas.microsoft.com/office/drawing/2014/main" id="{E50874F7-5084-36A4-2346-9729B310FE72}"/>
              </a:ext>
            </a:extLst>
          </p:cNvPr>
          <p:cNvSpPr txBox="1">
            <a:spLocks noGrp="1"/>
          </p:cNvSpPr>
          <p:nvPr>
            <p:ph type="title"/>
          </p:nvPr>
        </p:nvSpPr>
        <p:spPr>
          <a:xfrm>
            <a:off x="980826" y="398898"/>
            <a:ext cx="10280700" cy="4248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52331D"/>
              </a:buClr>
              <a:buSzPts val="4400"/>
              <a:buFont typeface="Play"/>
              <a:buNone/>
            </a:pPr>
            <a:r>
              <a:rPr lang="en-US" sz="2400" b="1">
                <a:solidFill>
                  <a:srgbClr val="7F340D"/>
                </a:solidFill>
              </a:rPr>
              <a:t>Educational NGOs</a:t>
            </a:r>
            <a:endParaRPr sz="2400" b="1">
              <a:solidFill>
                <a:srgbClr val="7F340D"/>
              </a:solidFill>
            </a:endParaRPr>
          </a:p>
        </p:txBody>
      </p:sp>
      <p:sp>
        <p:nvSpPr>
          <p:cNvPr id="185" name="Google Shape;185;p11">
            <a:extLst>
              <a:ext uri="{FF2B5EF4-FFF2-40B4-BE49-F238E27FC236}">
                <a16:creationId xmlns:a16="http://schemas.microsoft.com/office/drawing/2014/main" id="{EEF202E1-30B3-64D8-6D03-CC0D6A188358}"/>
              </a:ext>
            </a:extLst>
          </p:cNvPr>
          <p:cNvSpPr txBox="1"/>
          <p:nvPr/>
        </p:nvSpPr>
        <p:spPr>
          <a:xfrm>
            <a:off x="661736" y="1056518"/>
            <a:ext cx="10599789" cy="493950"/>
          </a:xfrm>
          <a:prstGeom prst="rect">
            <a:avLst/>
          </a:prstGeom>
          <a:noFill/>
          <a:ln>
            <a:noFill/>
          </a:ln>
        </p:spPr>
        <p:txBody>
          <a:bodyPr spcFirstLastPara="1" wrap="square" lIns="161225" tIns="161225" rIns="161225" bIns="161225" anchor="ctr" anchorCtr="0">
            <a:noAutofit/>
          </a:bodyPr>
          <a:lstStyle/>
          <a:p>
            <a:pPr marL="0" marR="0" lvl="0" indent="0" algn="ctr" rtl="0">
              <a:lnSpc>
                <a:spcPct val="100000"/>
              </a:lnSpc>
              <a:spcBef>
                <a:spcPts val="0"/>
              </a:spcBef>
              <a:spcAft>
                <a:spcPts val="0"/>
              </a:spcAft>
              <a:buClr>
                <a:srgbClr val="000000"/>
              </a:buClr>
              <a:buSzPts val="2381"/>
              <a:buFont typeface="Arial"/>
              <a:buNone/>
            </a:pPr>
            <a:r>
              <a:rPr lang="en-US" sz="1800" b="1" dirty="0">
                <a:solidFill>
                  <a:srgbClr val="C00000"/>
                </a:solidFill>
                <a:latin typeface="Play" panose="020B0604020202020204" charset="0"/>
                <a:ea typeface="Roboto"/>
                <a:cs typeface="Roboto"/>
                <a:sym typeface="Roboto"/>
              </a:rPr>
              <a:t>WHAT IS NEEDED</a:t>
            </a:r>
            <a:endParaRPr sz="1800" b="1" i="0" u="none" strike="noStrike" cap="none" dirty="0">
              <a:solidFill>
                <a:srgbClr val="C00000"/>
              </a:solidFill>
              <a:latin typeface="Play" panose="020B0604020202020204" charset="0"/>
              <a:ea typeface="Roboto"/>
              <a:cs typeface="Roboto"/>
              <a:sym typeface="Roboto"/>
            </a:endParaRPr>
          </a:p>
        </p:txBody>
      </p:sp>
      <p:sp>
        <p:nvSpPr>
          <p:cNvPr id="186" name="Google Shape;186;p11">
            <a:extLst>
              <a:ext uri="{FF2B5EF4-FFF2-40B4-BE49-F238E27FC236}">
                <a16:creationId xmlns:a16="http://schemas.microsoft.com/office/drawing/2014/main" id="{D1C1AD4E-C9F1-CB93-593A-56493176D43C}"/>
              </a:ext>
            </a:extLst>
          </p:cNvPr>
          <p:cNvSpPr txBox="1"/>
          <p:nvPr/>
        </p:nvSpPr>
        <p:spPr>
          <a:xfrm>
            <a:off x="546648" y="597429"/>
            <a:ext cx="10280701" cy="325585"/>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sp>
        <p:nvSpPr>
          <p:cNvPr id="14" name="Oval 13">
            <a:extLst>
              <a:ext uri="{FF2B5EF4-FFF2-40B4-BE49-F238E27FC236}">
                <a16:creationId xmlns:a16="http://schemas.microsoft.com/office/drawing/2014/main" id="{6CC0EA83-6718-EF8B-4995-2737E7AA6477}"/>
              </a:ext>
            </a:extLst>
          </p:cNvPr>
          <p:cNvSpPr/>
          <p:nvPr/>
        </p:nvSpPr>
        <p:spPr>
          <a:xfrm>
            <a:off x="4608095" y="2851589"/>
            <a:ext cx="2781675" cy="2269788"/>
          </a:xfrm>
          <a:prstGeom prst="ellipse">
            <a:avLst/>
          </a:prstGeom>
          <a:solidFill>
            <a:srgbClr val="6D9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ea typeface="Arial"/>
                <a:cs typeface="Arial"/>
              </a:rPr>
              <a:t> NGOs Build on previous interventions, adapt existing materials and approaches</a:t>
            </a:r>
            <a:endParaRPr lang="en-ZM" sz="1800" b="1" i="1" dirty="0"/>
          </a:p>
        </p:txBody>
      </p:sp>
      <p:sp>
        <p:nvSpPr>
          <p:cNvPr id="15" name="Plus Sign 14">
            <a:extLst>
              <a:ext uri="{FF2B5EF4-FFF2-40B4-BE49-F238E27FC236}">
                <a16:creationId xmlns:a16="http://schemas.microsoft.com/office/drawing/2014/main" id="{A6178E85-447F-11A7-32F7-3665F26729CD}"/>
              </a:ext>
            </a:extLst>
          </p:cNvPr>
          <p:cNvSpPr/>
          <p:nvPr/>
        </p:nvSpPr>
        <p:spPr>
          <a:xfrm>
            <a:off x="3568553" y="3448320"/>
            <a:ext cx="914400" cy="914400"/>
          </a:xfrm>
          <a:prstGeom prst="mathPlus">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6" name="Oval 15">
            <a:extLst>
              <a:ext uri="{FF2B5EF4-FFF2-40B4-BE49-F238E27FC236}">
                <a16:creationId xmlns:a16="http://schemas.microsoft.com/office/drawing/2014/main" id="{770B3373-61C4-E223-EF34-F530C09352C5}"/>
              </a:ext>
            </a:extLst>
          </p:cNvPr>
          <p:cNvSpPr/>
          <p:nvPr/>
        </p:nvSpPr>
        <p:spPr>
          <a:xfrm>
            <a:off x="980826" y="3008518"/>
            <a:ext cx="2541697" cy="209287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solidFill>
                  <a:srgbClr val="C00000"/>
                </a:solidFill>
              </a:rPr>
              <a:t>NGOs Align with national priorities</a:t>
            </a:r>
            <a:endParaRPr lang="en-ZM" sz="1800" b="1" i="1" dirty="0">
              <a:solidFill>
                <a:srgbClr val="C00000"/>
              </a:solidFill>
            </a:endParaRPr>
          </a:p>
        </p:txBody>
      </p:sp>
      <p:sp>
        <p:nvSpPr>
          <p:cNvPr id="19" name="Oval 18">
            <a:extLst>
              <a:ext uri="{FF2B5EF4-FFF2-40B4-BE49-F238E27FC236}">
                <a16:creationId xmlns:a16="http://schemas.microsoft.com/office/drawing/2014/main" id="{98727100-70AE-B9C4-0358-B3488F3AD3F4}"/>
              </a:ext>
            </a:extLst>
          </p:cNvPr>
          <p:cNvSpPr/>
          <p:nvPr/>
        </p:nvSpPr>
        <p:spPr>
          <a:xfrm>
            <a:off x="9020904" y="2689663"/>
            <a:ext cx="2920986" cy="2269789"/>
          </a:xfrm>
          <a:prstGeom prst="ellipse">
            <a:avLst/>
          </a:prstGeom>
          <a:solidFill>
            <a:srgbClr val="7246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ea typeface="Arial"/>
                <a:cs typeface="Arial"/>
              </a:rPr>
              <a:t>NGOs Incorporate a systematic and evidence-based strategy to scale up successful interventions</a:t>
            </a:r>
            <a:endParaRPr lang="en-ZM" sz="1800" b="1" dirty="0"/>
          </a:p>
        </p:txBody>
      </p:sp>
      <p:sp>
        <p:nvSpPr>
          <p:cNvPr id="20" name="Plus Sign 19">
            <a:extLst>
              <a:ext uri="{FF2B5EF4-FFF2-40B4-BE49-F238E27FC236}">
                <a16:creationId xmlns:a16="http://schemas.microsoft.com/office/drawing/2014/main" id="{7A0AD578-57F3-ED17-79E2-430479C9E699}"/>
              </a:ext>
            </a:extLst>
          </p:cNvPr>
          <p:cNvSpPr/>
          <p:nvPr/>
        </p:nvSpPr>
        <p:spPr>
          <a:xfrm>
            <a:off x="7764721" y="3346620"/>
            <a:ext cx="914400" cy="914400"/>
          </a:xfrm>
          <a:prstGeom prst="mathPlus">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21" name="Equals 20">
            <a:extLst>
              <a:ext uri="{FF2B5EF4-FFF2-40B4-BE49-F238E27FC236}">
                <a16:creationId xmlns:a16="http://schemas.microsoft.com/office/drawing/2014/main" id="{EE70B0B4-3187-AC3A-7965-B872A61948CF}"/>
              </a:ext>
            </a:extLst>
          </p:cNvPr>
          <p:cNvSpPr/>
          <p:nvPr/>
        </p:nvSpPr>
        <p:spPr>
          <a:xfrm>
            <a:off x="6279816" y="5264658"/>
            <a:ext cx="914400" cy="914400"/>
          </a:xfrm>
          <a:prstGeom prst="mathEqual">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solidFill>
                <a:schemeClr val="tx1"/>
              </a:solidFill>
            </a:endParaRPr>
          </a:p>
        </p:txBody>
      </p:sp>
      <p:sp>
        <p:nvSpPr>
          <p:cNvPr id="22" name="Oval 21">
            <a:extLst>
              <a:ext uri="{FF2B5EF4-FFF2-40B4-BE49-F238E27FC236}">
                <a16:creationId xmlns:a16="http://schemas.microsoft.com/office/drawing/2014/main" id="{4D7C979C-35AF-7EB7-71A5-09AB827C498D}"/>
              </a:ext>
            </a:extLst>
          </p:cNvPr>
          <p:cNvSpPr/>
          <p:nvPr/>
        </p:nvSpPr>
        <p:spPr>
          <a:xfrm>
            <a:off x="7393996" y="4618299"/>
            <a:ext cx="2781675" cy="22071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Implementation of pathways to scale and system wide reform</a:t>
            </a:r>
            <a:endParaRPr lang="en-ZM" sz="1800" b="1" dirty="0"/>
          </a:p>
        </p:txBody>
      </p:sp>
      <p:sp>
        <p:nvSpPr>
          <p:cNvPr id="2" name="Rectangle: Rounded Corners 1">
            <a:extLst>
              <a:ext uri="{FF2B5EF4-FFF2-40B4-BE49-F238E27FC236}">
                <a16:creationId xmlns:a16="http://schemas.microsoft.com/office/drawing/2014/main" id="{B10F33C5-497E-038B-3768-64E6CBC723AA}"/>
              </a:ext>
            </a:extLst>
          </p:cNvPr>
          <p:cNvSpPr/>
          <p:nvPr/>
        </p:nvSpPr>
        <p:spPr>
          <a:xfrm>
            <a:off x="693639" y="1709360"/>
            <a:ext cx="3109162" cy="57179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Coordinated approach</a:t>
            </a:r>
            <a:endParaRPr lang="en-ZM" sz="1800" b="1" dirty="0"/>
          </a:p>
        </p:txBody>
      </p:sp>
      <p:sp>
        <p:nvSpPr>
          <p:cNvPr id="10" name="Arrow: Down 9">
            <a:extLst>
              <a:ext uri="{FF2B5EF4-FFF2-40B4-BE49-F238E27FC236}">
                <a16:creationId xmlns:a16="http://schemas.microsoft.com/office/drawing/2014/main" id="{882B7B4A-9C58-848D-972E-23ABFE360069}"/>
              </a:ext>
            </a:extLst>
          </p:cNvPr>
          <p:cNvSpPr/>
          <p:nvPr/>
        </p:nvSpPr>
        <p:spPr>
          <a:xfrm>
            <a:off x="2005904" y="2405688"/>
            <a:ext cx="484632" cy="571795"/>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pic>
        <p:nvPicPr>
          <p:cNvPr id="1028" name="Picture 4">
            <a:extLst>
              <a:ext uri="{FF2B5EF4-FFF2-40B4-BE49-F238E27FC236}">
                <a16:creationId xmlns:a16="http://schemas.microsoft.com/office/drawing/2014/main" id="{D5731A64-D144-1F85-2705-92DD79EC8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216" y="1342684"/>
            <a:ext cx="3109162" cy="14096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071640F-FA7C-3292-0598-0DBCE3523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536" y="5101390"/>
            <a:ext cx="2158146" cy="14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1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760050" y="508180"/>
            <a:ext cx="10488000" cy="4248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52331D"/>
              </a:buClr>
              <a:buSzPts val="2381"/>
              <a:buFont typeface="Play"/>
              <a:buNone/>
            </a:pPr>
            <a:r>
              <a:rPr lang="en-US" sz="2400" b="1" dirty="0">
                <a:solidFill>
                  <a:srgbClr val="980000"/>
                </a:solidFill>
              </a:rPr>
              <a:t>The GOVERNMENT</a:t>
            </a:r>
            <a:endParaRPr sz="2400" b="1" dirty="0">
              <a:solidFill>
                <a:srgbClr val="980000"/>
              </a:solidFill>
            </a:endParaRPr>
          </a:p>
        </p:txBody>
      </p:sp>
      <p:sp>
        <p:nvSpPr>
          <p:cNvPr id="156" name="Google Shape;156;p7"/>
          <p:cNvSpPr/>
          <p:nvPr/>
        </p:nvSpPr>
        <p:spPr>
          <a:xfrm>
            <a:off x="6917425" y="1547100"/>
            <a:ext cx="4734600" cy="49542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algn="ctr">
              <a:buSzPts val="2645"/>
            </a:pPr>
            <a:r>
              <a:rPr lang="en-US" sz="1600" b="1" i="1" u="none" strike="noStrike" cap="none" dirty="0">
                <a:solidFill>
                  <a:schemeClr val="lt1"/>
                </a:solidFill>
                <a:latin typeface="Arial"/>
                <a:ea typeface="Arial"/>
                <a:cs typeface="Arial"/>
                <a:sym typeface="Arial"/>
              </a:rPr>
              <a:t>For system level reforms to take root the government </a:t>
            </a:r>
            <a:r>
              <a:rPr lang="en-US" sz="1600" b="1" i="1" dirty="0">
                <a:solidFill>
                  <a:schemeClr val="lt1"/>
                </a:solidFill>
              </a:rPr>
              <a:t>SHOULD  </a:t>
            </a:r>
            <a:r>
              <a:rPr lang="en-US" sz="1600" b="1" i="1" u="none" strike="noStrike" cap="none" dirty="0">
                <a:solidFill>
                  <a:schemeClr val="lt1"/>
                </a:solidFill>
                <a:latin typeface="Arial"/>
                <a:ea typeface="Arial"/>
                <a:cs typeface="Arial"/>
                <a:sym typeface="Arial"/>
              </a:rPr>
              <a:t>maintain a long-term focus on early grade reading at a national level. </a:t>
            </a:r>
            <a:r>
              <a:rPr lang="en-US" sz="1600" b="1" i="1" u="none" strike="noStrike" cap="none" dirty="0">
                <a:solidFill>
                  <a:schemeClr val="lt1"/>
                </a:solidFill>
                <a:latin typeface="Poppins"/>
                <a:ea typeface="Poppins"/>
                <a:cs typeface="Poppins"/>
                <a:sym typeface="Poppins"/>
              </a:rPr>
              <a:t> </a:t>
            </a:r>
            <a:endParaRPr lang="en-US" sz="1600" b="1" i="1" u="none" strike="noStrike" cap="none" dirty="0">
              <a:solidFill>
                <a:schemeClr val="lt1"/>
              </a:solidFill>
              <a:latin typeface="Poppins"/>
              <a:ea typeface="Poppins"/>
              <a:cs typeface="Poppins"/>
            </a:endParaRPr>
          </a:p>
          <a:p>
            <a:pPr marL="0" marR="0" lvl="0" indent="0" algn="l" rtl="0">
              <a:lnSpc>
                <a:spcPct val="107916"/>
              </a:lnSpc>
              <a:spcBef>
                <a:spcPts val="0"/>
              </a:spcBef>
              <a:spcAft>
                <a:spcPts val="0"/>
              </a:spcAft>
              <a:buClr>
                <a:srgbClr val="000000"/>
              </a:buClr>
              <a:buSzPts val="1100"/>
              <a:buFont typeface="Arial"/>
              <a:buNone/>
            </a:pPr>
            <a:endParaRPr sz="1600" b="1" i="1" u="none" strike="noStrike" cap="none" dirty="0">
              <a:solidFill>
                <a:schemeClr val="lt1"/>
              </a:solidFill>
              <a:latin typeface="Arial"/>
              <a:ea typeface="Arial"/>
              <a:cs typeface="Arial"/>
            </a:endParaRPr>
          </a:p>
          <a:p>
            <a:pPr algn="ctr">
              <a:lnSpc>
                <a:spcPct val="107916"/>
              </a:lnSpc>
              <a:buSzPts val="1100"/>
            </a:pPr>
            <a:endParaRPr lang="en-US" sz="1600" b="1" i="1" dirty="0">
              <a:solidFill>
                <a:schemeClr val="lt1"/>
              </a:solidFill>
            </a:endParaRPr>
          </a:p>
          <a:p>
            <a:pPr algn="ctr">
              <a:lnSpc>
                <a:spcPct val="107916"/>
              </a:lnSpc>
              <a:buSzPts val="1100"/>
            </a:pPr>
            <a:r>
              <a:rPr lang="en-US" sz="1600" b="1" i="1" dirty="0">
                <a:solidFill>
                  <a:schemeClr val="lt1"/>
                </a:solidFill>
              </a:rPr>
              <a:t>SHOULD  allocate</a:t>
            </a:r>
            <a:r>
              <a:rPr lang="en-US" sz="1600" b="1" i="1" u="none" strike="noStrike" cap="none" dirty="0">
                <a:solidFill>
                  <a:schemeClr val="lt1"/>
                </a:solidFill>
                <a:latin typeface="Arial"/>
                <a:ea typeface="Arial"/>
                <a:cs typeface="Arial"/>
                <a:sym typeface="Arial"/>
              </a:rPr>
              <a:t> </a:t>
            </a:r>
            <a:r>
              <a:rPr lang="en-US" sz="1600" b="1" i="1" dirty="0">
                <a:solidFill>
                  <a:schemeClr val="lt1"/>
                </a:solidFill>
              </a:rPr>
              <a:t>adequate </a:t>
            </a:r>
            <a:r>
              <a:rPr lang="en-US" sz="1600" b="1" i="1" u="none" strike="noStrike" cap="none" dirty="0">
                <a:solidFill>
                  <a:schemeClr val="lt1"/>
                </a:solidFill>
                <a:latin typeface="Arial"/>
                <a:ea typeface="Arial"/>
                <a:cs typeface="Arial"/>
                <a:sym typeface="Arial"/>
              </a:rPr>
              <a:t>funding to evidence informed</a:t>
            </a:r>
            <a:r>
              <a:rPr lang="en-US" sz="1600" b="1" i="1" dirty="0">
                <a:solidFill>
                  <a:schemeClr val="lt1"/>
                </a:solidFill>
              </a:rPr>
              <a:t> interventions</a:t>
            </a:r>
            <a:r>
              <a:rPr lang="en-US" sz="1600" b="1" i="1" u="none" strike="noStrike" cap="none" dirty="0">
                <a:solidFill>
                  <a:schemeClr val="lt1"/>
                </a:solidFill>
                <a:latin typeface="Arial"/>
                <a:ea typeface="Arial"/>
                <a:cs typeface="Arial"/>
                <a:sym typeface="Arial"/>
              </a:rPr>
              <a:t> </a:t>
            </a:r>
            <a:endParaRPr sz="1600" b="1" i="1" u="none" strike="noStrike" cap="none" dirty="0">
              <a:solidFill>
                <a:schemeClr val="lt1"/>
              </a:solidFill>
              <a:latin typeface="Arial"/>
              <a:ea typeface="Arial"/>
              <a:cs typeface="Arial"/>
            </a:endParaRPr>
          </a:p>
          <a:p>
            <a:pPr marL="0" marR="0" lvl="0" indent="0" algn="l" rtl="0">
              <a:lnSpc>
                <a:spcPct val="107916"/>
              </a:lnSpc>
              <a:spcBef>
                <a:spcPts val="0"/>
              </a:spcBef>
              <a:spcAft>
                <a:spcPts val="0"/>
              </a:spcAft>
              <a:buClr>
                <a:srgbClr val="000000"/>
              </a:buClr>
              <a:buSzPts val="1100"/>
              <a:buFont typeface="Arial"/>
              <a:buNone/>
            </a:pPr>
            <a:endParaRPr sz="1100" b="1" i="1" u="none" strike="noStrike" cap="none" dirty="0">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100"/>
              <a:buFont typeface="Arial"/>
              <a:buNone/>
            </a:pPr>
            <a:endParaRPr sz="1100" b="1" i="1" u="none" strike="noStrike" cap="none" dirty="0">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100"/>
              <a:buFont typeface="Arial"/>
              <a:buNone/>
            </a:pPr>
            <a:endParaRPr sz="1100" b="1" i="1" u="none" strike="noStrike" cap="none" dirty="0">
              <a:solidFill>
                <a:schemeClr val="dk1"/>
              </a:solidFill>
              <a:latin typeface="Arial"/>
              <a:ea typeface="Arial"/>
              <a:cs typeface="Arial"/>
              <a:sym typeface="Arial"/>
            </a:endParaRPr>
          </a:p>
          <a:p>
            <a:pPr algn="ctr">
              <a:lnSpc>
                <a:spcPct val="107916"/>
              </a:lnSpc>
              <a:buSzPts val="1400"/>
            </a:pPr>
            <a:r>
              <a:rPr lang="en-US" sz="1600" b="1" i="1" dirty="0">
                <a:solidFill>
                  <a:schemeClr val="lt1"/>
                </a:solidFill>
              </a:rPr>
              <a:t>SHOULD play coordination role and provide</a:t>
            </a:r>
            <a:r>
              <a:rPr lang="en-US" sz="1600" b="1" i="1" u="none" strike="noStrike" cap="none" dirty="0">
                <a:solidFill>
                  <a:schemeClr val="lt1"/>
                </a:solidFill>
                <a:latin typeface="Arial"/>
                <a:ea typeface="Arial"/>
                <a:cs typeface="Arial"/>
                <a:sym typeface="Arial"/>
              </a:rPr>
              <a:t> clear direction to donors and non governmental organizations</a:t>
            </a:r>
            <a:r>
              <a:rPr lang="en-US" sz="1600" b="1" i="1" dirty="0">
                <a:solidFill>
                  <a:schemeClr val="lt1"/>
                </a:solidFill>
              </a:rPr>
              <a:t> to invest in what works – based on evidence</a:t>
            </a:r>
          </a:p>
          <a:p>
            <a:pPr>
              <a:lnSpc>
                <a:spcPct val="107915"/>
              </a:lnSpc>
              <a:buSzPts val="1400"/>
            </a:pPr>
            <a:endParaRPr lang="en-US" sz="1600" b="1" i="1" dirty="0">
              <a:solidFill>
                <a:schemeClr val="lt1"/>
              </a:solidFill>
            </a:endParaRPr>
          </a:p>
          <a:p>
            <a:pPr algn="ctr"/>
            <a:r>
              <a:rPr lang="en-US" sz="1600" b="1" i="1">
                <a:solidFill>
                  <a:schemeClr val="lt1"/>
                </a:solidFill>
              </a:rPr>
              <a:t>SHOULD </a:t>
            </a:r>
            <a:r>
              <a:rPr lang="en-US" sz="1600" b="1" i="1" dirty="0">
                <a:solidFill>
                  <a:schemeClr val="lt1"/>
                </a:solidFill>
              </a:rPr>
              <a:t>put in place Accountability frameworks in service delivery</a:t>
            </a:r>
            <a:endParaRPr lang="en-US" sz="1100" dirty="0">
              <a:solidFill>
                <a:schemeClr val="lt1"/>
              </a:solidFill>
            </a:endParaRPr>
          </a:p>
          <a:p>
            <a:pPr>
              <a:lnSpc>
                <a:spcPct val="107915"/>
              </a:lnSpc>
              <a:buSzPts val="1400"/>
            </a:pPr>
            <a:endParaRPr lang="en-US" sz="1600" b="1" i="1" u="none" strike="noStrike" cap="none" dirty="0">
              <a:solidFill>
                <a:schemeClr val="lt1"/>
              </a:solidFill>
              <a:latin typeface="Arial"/>
              <a:ea typeface="Arial"/>
              <a:cs typeface="Arial"/>
            </a:endParaRPr>
          </a:p>
        </p:txBody>
      </p:sp>
      <p:cxnSp>
        <p:nvCxnSpPr>
          <p:cNvPr id="157" name="Google Shape;157;p7"/>
          <p:cNvCxnSpPr/>
          <p:nvPr/>
        </p:nvCxnSpPr>
        <p:spPr>
          <a:xfrm>
            <a:off x="8303199" y="2950686"/>
            <a:ext cx="2046675" cy="12916"/>
          </a:xfrm>
          <a:prstGeom prst="straightConnector1">
            <a:avLst/>
          </a:prstGeom>
          <a:noFill/>
          <a:ln w="12700" cap="flat" cmpd="sng">
            <a:solidFill>
              <a:schemeClr val="lt1"/>
            </a:solidFill>
            <a:prstDash val="dash"/>
            <a:miter lim="800000"/>
            <a:headEnd type="none" w="sm" len="sm"/>
            <a:tailEnd type="none" w="sm" len="sm"/>
          </a:ln>
        </p:spPr>
      </p:cxnSp>
      <p:cxnSp>
        <p:nvCxnSpPr>
          <p:cNvPr id="158" name="Google Shape;158;p7"/>
          <p:cNvCxnSpPr/>
          <p:nvPr/>
        </p:nvCxnSpPr>
        <p:spPr>
          <a:xfrm>
            <a:off x="8111511" y="4024894"/>
            <a:ext cx="2442345" cy="7185"/>
          </a:xfrm>
          <a:prstGeom prst="straightConnector1">
            <a:avLst/>
          </a:prstGeom>
          <a:noFill/>
          <a:ln w="12700" cap="flat" cmpd="sng">
            <a:solidFill>
              <a:schemeClr val="lt1"/>
            </a:solidFill>
            <a:prstDash val="dash"/>
            <a:miter lim="800000"/>
            <a:headEnd type="none" w="sm" len="sm"/>
            <a:tailEnd type="none" w="sm" len="sm"/>
          </a:ln>
        </p:spPr>
      </p:cxnSp>
      <p:sp>
        <p:nvSpPr>
          <p:cNvPr id="160" name="Google Shape;160;p7"/>
          <p:cNvSpPr txBox="1"/>
          <p:nvPr/>
        </p:nvSpPr>
        <p:spPr>
          <a:xfrm>
            <a:off x="955650" y="397574"/>
            <a:ext cx="10280700" cy="323700"/>
          </a:xfrm>
          <a:prstGeom prst="rect">
            <a:avLst/>
          </a:prstGeom>
          <a:noFill/>
          <a:ln>
            <a:noFill/>
          </a:ln>
        </p:spPr>
        <p:txBody>
          <a:bodyPr spcFirstLastPara="1" wrap="square" lIns="120925" tIns="60475" rIns="120925" bIns="60475" anchor="b" anchorCtr="0">
            <a:spAutoFit/>
          </a:bodyPr>
          <a:lstStyle/>
          <a:p>
            <a:pPr marL="0" marR="0" lvl="0" indent="0" algn="r" rtl="0">
              <a:lnSpc>
                <a:spcPct val="90000"/>
              </a:lnSpc>
              <a:spcBef>
                <a:spcPts val="0"/>
              </a:spcBef>
              <a:spcAft>
                <a:spcPts val="0"/>
              </a:spcAft>
              <a:buClr>
                <a:srgbClr val="856C27"/>
              </a:buClr>
              <a:buSzPts val="1455"/>
              <a:buFont typeface="Poppins Light"/>
              <a:buNone/>
            </a:pPr>
            <a:r>
              <a:rPr lang="en-US" sz="1455" b="0" i="1" u="none" strike="noStrike" cap="none">
                <a:solidFill>
                  <a:srgbClr val="856C27"/>
                </a:solidFill>
                <a:latin typeface="Poppins Light"/>
                <a:ea typeface="Poppins Light"/>
                <a:cs typeface="Poppins Light"/>
                <a:sym typeface="Poppins Light"/>
              </a:rPr>
              <a:t>EARLY GRADE READING SYNTHESIS AND LESSONS</a:t>
            </a:r>
            <a:endParaRPr sz="1400" b="0" i="0" u="none" strike="noStrike" cap="none">
              <a:solidFill>
                <a:srgbClr val="000000"/>
              </a:solidFill>
              <a:latin typeface="Arial"/>
              <a:ea typeface="Arial"/>
              <a:cs typeface="Arial"/>
              <a:sym typeface="Arial"/>
            </a:endParaRPr>
          </a:p>
        </p:txBody>
      </p:sp>
      <p:pic>
        <p:nvPicPr>
          <p:cNvPr id="161" name="Google Shape;161;p7"/>
          <p:cNvPicPr preferRelativeResize="0"/>
          <p:nvPr/>
        </p:nvPicPr>
        <p:blipFill rotWithShape="1">
          <a:blip r:embed="rId3">
            <a:alphaModFix/>
          </a:blip>
          <a:srcRect/>
          <a:stretch/>
        </p:blipFill>
        <p:spPr>
          <a:xfrm>
            <a:off x="10204436" y="559752"/>
            <a:ext cx="1036176" cy="1207626"/>
          </a:xfrm>
          <a:prstGeom prst="rect">
            <a:avLst/>
          </a:prstGeom>
          <a:noFill/>
          <a:ln>
            <a:noFill/>
          </a:ln>
        </p:spPr>
      </p:pic>
      <p:pic>
        <p:nvPicPr>
          <p:cNvPr id="162" name="Google Shape;162;p7"/>
          <p:cNvPicPr preferRelativeResize="0"/>
          <p:nvPr/>
        </p:nvPicPr>
        <p:blipFill rotWithShape="1">
          <a:blip r:embed="rId3">
            <a:alphaModFix/>
          </a:blip>
          <a:srcRect/>
          <a:stretch/>
        </p:blipFill>
        <p:spPr>
          <a:xfrm>
            <a:off x="10739487" y="5484174"/>
            <a:ext cx="1017126" cy="1017126"/>
          </a:xfrm>
          <a:prstGeom prst="rect">
            <a:avLst/>
          </a:prstGeom>
          <a:noFill/>
          <a:ln>
            <a:noFill/>
          </a:ln>
        </p:spPr>
      </p:pic>
      <p:cxnSp>
        <p:nvCxnSpPr>
          <p:cNvPr id="2" name="Google Shape;158;p7">
            <a:extLst>
              <a:ext uri="{FF2B5EF4-FFF2-40B4-BE49-F238E27FC236}">
                <a16:creationId xmlns:a16="http://schemas.microsoft.com/office/drawing/2014/main" id="{639F7EA1-CE21-0A19-0978-58AF89E9180E}"/>
              </a:ext>
            </a:extLst>
          </p:cNvPr>
          <p:cNvCxnSpPr>
            <a:cxnSpLocks/>
          </p:cNvCxnSpPr>
          <p:nvPr/>
        </p:nvCxnSpPr>
        <p:spPr>
          <a:xfrm flipV="1">
            <a:off x="8124736" y="5435666"/>
            <a:ext cx="2403600" cy="5730"/>
          </a:xfrm>
          <a:prstGeom prst="straightConnector1">
            <a:avLst/>
          </a:prstGeom>
          <a:noFill/>
          <a:ln w="12700" cap="flat" cmpd="sng">
            <a:solidFill>
              <a:schemeClr val="lt1"/>
            </a:solidFill>
            <a:prstDash val="dash"/>
            <a:miter lim="800000"/>
            <a:headEnd type="none" w="sm" len="sm"/>
            <a:tailEnd type="none" w="sm" len="sm"/>
          </a:ln>
        </p:spPr>
      </p:cxnSp>
      <p:sp>
        <p:nvSpPr>
          <p:cNvPr id="4" name="TextBox 3">
            <a:extLst>
              <a:ext uri="{FF2B5EF4-FFF2-40B4-BE49-F238E27FC236}">
                <a16:creationId xmlns:a16="http://schemas.microsoft.com/office/drawing/2014/main" id="{AFDCC193-2DD6-4236-5165-32841D459596}"/>
              </a:ext>
            </a:extLst>
          </p:cNvPr>
          <p:cNvSpPr txBox="1"/>
          <p:nvPr/>
        </p:nvSpPr>
        <p:spPr>
          <a:xfrm>
            <a:off x="359229" y="4099206"/>
            <a:ext cx="5923720" cy="338554"/>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a:solidFill>
                  <a:schemeClr val="tx1"/>
                </a:solidFill>
              </a:rPr>
              <a:t>Specific to what the evidence says works, </a:t>
            </a:r>
            <a:r>
              <a:rPr lang="en-US" sz="1600" b="1" i="1" dirty="0" err="1">
                <a:solidFill>
                  <a:schemeClr val="tx1"/>
                </a:solidFill>
              </a:rPr>
              <a:t>eg</a:t>
            </a:r>
            <a:r>
              <a:rPr lang="en-US" sz="1600" b="1" i="1" dirty="0">
                <a:solidFill>
                  <a:schemeClr val="tx1"/>
                </a:solidFill>
              </a:rPr>
              <a:t> coaching:  </a:t>
            </a:r>
            <a:endParaRPr lang="en-GB" sz="1600" dirty="0">
              <a:solidFill>
                <a:schemeClr val="tx1"/>
              </a:solidFill>
            </a:endParaRPr>
          </a:p>
        </p:txBody>
      </p:sp>
      <p:sp>
        <p:nvSpPr>
          <p:cNvPr id="5" name="Oval 4">
            <a:extLst>
              <a:ext uri="{FF2B5EF4-FFF2-40B4-BE49-F238E27FC236}">
                <a16:creationId xmlns:a16="http://schemas.microsoft.com/office/drawing/2014/main" id="{9F642061-9BF1-5F7D-CEAF-6AB71C7F6B66}"/>
              </a:ext>
            </a:extLst>
          </p:cNvPr>
          <p:cNvSpPr/>
          <p:nvPr/>
        </p:nvSpPr>
        <p:spPr>
          <a:xfrm>
            <a:off x="1239207" y="1327963"/>
            <a:ext cx="4491941" cy="2545537"/>
          </a:xfrm>
          <a:prstGeom prst="ellipse">
            <a:avLst/>
          </a:prstGeom>
          <a:solidFill>
            <a:srgbClr val="DD7E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a:ea typeface="Arial"/>
                <a:cs typeface="Arial"/>
              </a:rPr>
              <a:t>CURRENT STATUS </a:t>
            </a:r>
          </a:p>
          <a:p>
            <a:pPr algn="ctr"/>
            <a:r>
              <a:rPr lang="en-GB" sz="1600" b="1" dirty="0">
                <a:latin typeface="Arial"/>
                <a:ea typeface="Arial"/>
                <a:cs typeface="Arial"/>
              </a:rPr>
              <a:t>Vast array of programmes that do not contribute to evidence-based  policy development and to the system- wide reforms =</a:t>
            </a:r>
          </a:p>
          <a:p>
            <a:pPr algn="ctr"/>
            <a:r>
              <a:rPr lang="en-GB" sz="2000" b="1" i="1" dirty="0">
                <a:latin typeface="Arial"/>
                <a:ea typeface="Arial"/>
                <a:cs typeface="Arial"/>
              </a:rPr>
              <a:t> </a:t>
            </a:r>
            <a:r>
              <a:rPr lang="en-GB" sz="2000" b="1" i="1" dirty="0">
                <a:solidFill>
                  <a:schemeClr val="bg1"/>
                </a:solidFill>
                <a:latin typeface="Arial"/>
                <a:ea typeface="Arial"/>
                <a:cs typeface="Arial"/>
              </a:rPr>
              <a:t>NO SUSTAINED RESULTS</a:t>
            </a:r>
            <a:r>
              <a:rPr lang="en-GB" b="1" dirty="0">
                <a:solidFill>
                  <a:schemeClr val="bg1"/>
                </a:solidFill>
                <a:latin typeface="Arial"/>
                <a:ea typeface="Arial"/>
                <a:cs typeface="Arial"/>
              </a:rPr>
              <a:t>  </a:t>
            </a:r>
            <a:endParaRPr lang="en-GB" b="1" dirty="0">
              <a:solidFill>
                <a:schemeClr val="bg1"/>
              </a:solidFill>
              <a:cs typeface="Arial"/>
            </a:endParaRPr>
          </a:p>
        </p:txBody>
      </p:sp>
      <p:sp>
        <p:nvSpPr>
          <p:cNvPr id="3" name="Rectangle: Rounded Corners 2">
            <a:extLst>
              <a:ext uri="{FF2B5EF4-FFF2-40B4-BE49-F238E27FC236}">
                <a16:creationId xmlns:a16="http://schemas.microsoft.com/office/drawing/2014/main" id="{C48C2193-E790-BFDB-15B5-F991A2471EF6}"/>
              </a:ext>
            </a:extLst>
          </p:cNvPr>
          <p:cNvSpPr/>
          <p:nvPr/>
        </p:nvSpPr>
        <p:spPr>
          <a:xfrm>
            <a:off x="359229" y="5003801"/>
            <a:ext cx="6136449" cy="1223380"/>
          </a:xfrm>
          <a:prstGeom prst="roundRect">
            <a:avLst/>
          </a:prstGeom>
          <a:solidFill>
            <a:srgbClr val="6D9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916"/>
              </a:lnSpc>
              <a:spcBef>
                <a:spcPts val="1200"/>
              </a:spcBef>
              <a:buSzPts val="1100"/>
            </a:pPr>
            <a:r>
              <a:rPr lang="en-US" b="1" i="1" dirty="0">
                <a:ea typeface="Arial"/>
                <a:cs typeface="Arial"/>
              </a:rPr>
              <a:t>Embedding coaching function will require reevaluating roles and responsibilities of intermediate positions, </a:t>
            </a:r>
            <a:r>
              <a:rPr lang="en-US" b="1" i="1" dirty="0" err="1">
                <a:ea typeface="Arial"/>
                <a:cs typeface="Arial"/>
              </a:rPr>
              <a:t>eg</a:t>
            </a:r>
            <a:r>
              <a:rPr lang="en-US" b="1" i="1" dirty="0">
                <a:ea typeface="Arial"/>
                <a:cs typeface="Arial"/>
              </a:rPr>
              <a:t> DHs and  SA and revisiting job descriptions.</a:t>
            </a:r>
          </a:p>
        </p:txBody>
      </p:sp>
      <p:sp>
        <p:nvSpPr>
          <p:cNvPr id="6" name="Arrow: Down 5">
            <a:extLst>
              <a:ext uri="{FF2B5EF4-FFF2-40B4-BE49-F238E27FC236}">
                <a16:creationId xmlns:a16="http://schemas.microsoft.com/office/drawing/2014/main" id="{5BFF80FD-FFC4-9E0C-E888-069D594619B0}"/>
              </a:ext>
            </a:extLst>
          </p:cNvPr>
          <p:cNvSpPr/>
          <p:nvPr/>
        </p:nvSpPr>
        <p:spPr>
          <a:xfrm>
            <a:off x="3321089" y="4551209"/>
            <a:ext cx="374611" cy="339142"/>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M"/>
          </a:p>
        </p:txBody>
      </p:sp>
      <p:pic>
        <p:nvPicPr>
          <p:cNvPr id="3074" name="Picture 2">
            <a:extLst>
              <a:ext uri="{FF2B5EF4-FFF2-40B4-BE49-F238E27FC236}">
                <a16:creationId xmlns:a16="http://schemas.microsoft.com/office/drawing/2014/main" id="{154CD871-1B8F-F6A2-4599-281CE7A7C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123" y="497688"/>
            <a:ext cx="1433651" cy="1433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16"/>
          <p:cNvSpPr txBox="1"/>
          <p:nvPr/>
        </p:nvSpPr>
        <p:spPr>
          <a:xfrm>
            <a:off x="761999" y="1141712"/>
            <a:ext cx="9931401" cy="11295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dirty="0">
                <a:solidFill>
                  <a:srgbClr val="C00000"/>
                </a:solidFill>
                <a:latin typeface="Play"/>
                <a:ea typeface="Play"/>
                <a:cs typeface="Play"/>
                <a:sym typeface="Play"/>
              </a:rPr>
              <a:t>Thank you</a:t>
            </a:r>
            <a:endParaRPr sz="1400" b="0" i="0" u="none" strike="noStrike" cap="none" dirty="0">
              <a:solidFill>
                <a:srgbClr val="C00000"/>
              </a:solidFill>
              <a:latin typeface="Arial"/>
              <a:ea typeface="Arial"/>
              <a:cs typeface="Arial"/>
              <a:sym typeface="Arial"/>
            </a:endParaRPr>
          </a:p>
        </p:txBody>
      </p:sp>
      <p:cxnSp>
        <p:nvCxnSpPr>
          <p:cNvPr id="195" name="Google Shape;195;p16"/>
          <p:cNvCxnSpPr/>
          <p:nvPr/>
        </p:nvCxnSpPr>
        <p:spPr>
          <a:xfrm>
            <a:off x="865140" y="871146"/>
            <a:ext cx="736939" cy="0"/>
          </a:xfrm>
          <a:prstGeom prst="straightConnector1">
            <a:avLst/>
          </a:prstGeom>
          <a:noFill/>
          <a:ln w="57150" cap="flat" cmpd="sng">
            <a:solidFill>
              <a:schemeClr val="accent4"/>
            </a:solidFill>
            <a:prstDash val="solid"/>
            <a:miter lim="800000"/>
            <a:headEnd type="none" w="sm" len="sm"/>
            <a:tailEnd type="none" w="sm" len="sm"/>
          </a:ln>
        </p:spPr>
      </p:cxnSp>
      <p:pic>
        <p:nvPicPr>
          <p:cNvPr id="196" name="Google Shape;196;p16"/>
          <p:cNvPicPr preferRelativeResize="0"/>
          <p:nvPr/>
        </p:nvPicPr>
        <p:blipFill rotWithShape="1">
          <a:blip r:embed="rId3">
            <a:alphaModFix/>
          </a:blip>
          <a:srcRect/>
          <a:stretch/>
        </p:blipFill>
        <p:spPr>
          <a:xfrm>
            <a:off x="865139" y="3731246"/>
            <a:ext cx="10478721" cy="1047871"/>
          </a:xfrm>
          <a:prstGeom prst="rect">
            <a:avLst/>
          </a:prstGeom>
          <a:noFill/>
          <a:ln>
            <a:noFill/>
          </a:ln>
        </p:spPr>
      </p:pic>
      <p:cxnSp>
        <p:nvCxnSpPr>
          <p:cNvPr id="197" name="Google Shape;197;p16"/>
          <p:cNvCxnSpPr/>
          <p:nvPr/>
        </p:nvCxnSpPr>
        <p:spPr>
          <a:xfrm>
            <a:off x="888897" y="5231580"/>
            <a:ext cx="10459156" cy="0"/>
          </a:xfrm>
          <a:prstGeom prst="straightConnector1">
            <a:avLst/>
          </a:prstGeom>
          <a:noFill/>
          <a:ln w="12700" cap="flat" cmpd="sng">
            <a:solidFill>
              <a:srgbClr val="D0D0D0"/>
            </a:solidFill>
            <a:prstDash val="solid"/>
            <a:miter lim="800000"/>
            <a:headEnd type="none" w="sm" len="sm"/>
            <a:tailEnd type="none" w="sm" len="sm"/>
          </a:ln>
        </p:spPr>
      </p:cxnSp>
      <p:sp>
        <p:nvSpPr>
          <p:cNvPr id="3" name="TextBox 2">
            <a:extLst>
              <a:ext uri="{FF2B5EF4-FFF2-40B4-BE49-F238E27FC236}">
                <a16:creationId xmlns:a16="http://schemas.microsoft.com/office/drawing/2014/main" id="{433672EA-1853-083B-6D02-EFA213FF8BEA}"/>
              </a:ext>
            </a:extLst>
          </p:cNvPr>
          <p:cNvSpPr txBox="1"/>
          <p:nvPr/>
        </p:nvSpPr>
        <p:spPr>
          <a:xfrm>
            <a:off x="3048000" y="3275112"/>
            <a:ext cx="6096000" cy="307777"/>
          </a:xfrm>
          <a:prstGeom prst="rect">
            <a:avLst/>
          </a:prstGeom>
          <a:noFill/>
        </p:spPr>
        <p:txBody>
          <a:bodyPr wrap="square">
            <a:spAutoFit/>
          </a:bodyPr>
          <a:lstStyle/>
          <a:p>
            <a:r>
              <a:rPr lang="en-ZM" b="0" dirty="0">
                <a:effectLst/>
              </a:rPr>
              <a:t> </a:t>
            </a:r>
            <a:endParaRPr lang="en-ZM" dirty="0"/>
          </a:p>
        </p:txBody>
      </p:sp>
      <p:pic>
        <p:nvPicPr>
          <p:cNvPr id="6146" name="Picture 2">
            <a:extLst>
              <a:ext uri="{FF2B5EF4-FFF2-40B4-BE49-F238E27FC236}">
                <a16:creationId xmlns:a16="http://schemas.microsoft.com/office/drawing/2014/main" id="{10B123A1-C14A-268B-DB18-546452144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420" y="2158147"/>
            <a:ext cx="5512110" cy="1329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674</Words>
  <Application>Microsoft Office PowerPoint</Application>
  <PresentationFormat>Widescreen</PresentationFormat>
  <Paragraphs>97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Poppins</vt:lpstr>
      <vt:lpstr>Play</vt:lpstr>
      <vt:lpstr>Roboto</vt:lpstr>
      <vt:lpstr>Arial</vt:lpstr>
      <vt:lpstr>Poppins Light</vt:lpstr>
      <vt:lpstr>Calibri</vt:lpstr>
      <vt:lpstr>Office Theme</vt:lpstr>
      <vt:lpstr>The Role of Stakeholders</vt:lpstr>
      <vt:lpstr>STAKEHOLDERS</vt:lpstr>
      <vt:lpstr>SCHOOL LEADERSHIP and MANAGEMENT</vt:lpstr>
      <vt:lpstr>DONORS</vt:lpstr>
      <vt:lpstr>DONORS </vt:lpstr>
      <vt:lpstr>Educational NGOs</vt:lpstr>
      <vt:lpstr>Educational NGOs</vt:lpstr>
      <vt:lpstr>The GOVERNMENT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Mohohlwane, Nompumelelo</dc:creator>
  <cp:lastModifiedBy>Nonkenge, Kolosa</cp:lastModifiedBy>
  <cp:revision>188</cp:revision>
  <dcterms:created xsi:type="dcterms:W3CDTF">2024-06-23T19:10:13Z</dcterms:created>
  <dcterms:modified xsi:type="dcterms:W3CDTF">2025-07-03T06:33:21Z</dcterms:modified>
</cp:coreProperties>
</file>